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8" r:id="rId2"/>
  </p:sldMasterIdLst>
  <p:notesMasterIdLst>
    <p:notesMasterId r:id="rId26"/>
  </p:notesMasterIdLst>
  <p:handoutMasterIdLst>
    <p:handoutMasterId r:id="rId27"/>
  </p:handoutMasterIdLst>
  <p:sldIdLst>
    <p:sldId id="263" r:id="rId3"/>
    <p:sldId id="338" r:id="rId4"/>
    <p:sldId id="348" r:id="rId5"/>
    <p:sldId id="339" r:id="rId6"/>
    <p:sldId id="340" r:id="rId7"/>
    <p:sldId id="349" r:id="rId8"/>
    <p:sldId id="341" r:id="rId9"/>
    <p:sldId id="342" r:id="rId10"/>
    <p:sldId id="343" r:id="rId11"/>
    <p:sldId id="344" r:id="rId12"/>
    <p:sldId id="346" r:id="rId13"/>
    <p:sldId id="347" r:id="rId14"/>
    <p:sldId id="271" r:id="rId15"/>
    <p:sldId id="281" r:id="rId16"/>
    <p:sldId id="274" r:id="rId17"/>
    <p:sldId id="311" r:id="rId18"/>
    <p:sldId id="345" r:id="rId19"/>
    <p:sldId id="350" r:id="rId20"/>
    <p:sldId id="351" r:id="rId21"/>
    <p:sldId id="337" r:id="rId22"/>
    <p:sldId id="334" r:id="rId23"/>
    <p:sldId id="336" r:id="rId24"/>
    <p:sldId id="332" r:id="rId25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576" y="78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-25530"/>
    </p:cViewPr>
  </p:sorterViewPr>
  <p:notesViewPr>
    <p:cSldViewPr snapToGrid="0" snapToObjects="1">
      <p:cViewPr varScale="1">
        <p:scale>
          <a:sx n="83" d="100"/>
          <a:sy n="83" d="100"/>
        </p:scale>
        <p:origin x="307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0A825A-D99C-4189-9079-C1724CD9A2F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C85F39-FBE0-4308-AEB4-41F5556E92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AB19A-044A-4188-95F7-FE3CC087FFBA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63C11C-94DD-4E9A-9501-B96004F104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7D433C-E053-4B66-9C4A-29AA74B6F1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6CACC-4A9E-4C3A-AFE6-7FDCFBD2F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276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wm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12807D-DF51-4782-A6A0-E53C53F8DBAA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5C2AB-72C2-4F1F-8100-3B56372C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975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5C2AB-72C2-4F1F-8100-3B56372C93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75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5C2AB-72C2-4F1F-8100-3B56372C93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11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5C2AB-72C2-4F1F-8100-3B56372C93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56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5C2AB-72C2-4F1F-8100-3B56372C937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922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5C2AB-72C2-4F1F-8100-3B56372C937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103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9F59F-0EB0-7641-AD82-6C091FC4275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2409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9F59F-0EB0-7641-AD82-6C091FC4275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11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9F59F-0EB0-7641-AD82-6C091FC4275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59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82245BA-3E6C-4FAA-8C55-9232354DEF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55600" y="-359912"/>
            <a:ext cx="5324400" cy="720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9907" y="3779838"/>
            <a:ext cx="10800218" cy="2339975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1157" y="360588"/>
            <a:ext cx="10799762" cy="1079500"/>
          </a:xfrm>
        </p:spPr>
        <p:txBody>
          <a:bodyPr anchor="t">
            <a:noAutofit/>
          </a:bodyPr>
          <a:lstStyle>
            <a:lvl1pPr algn="l">
              <a:defRPr lang="en-US" sz="4000" b="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3244" y="3060087"/>
            <a:ext cx="24868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63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3" y="1615545"/>
            <a:ext cx="9936421" cy="2695572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3" y="4336618"/>
            <a:ext cx="9936421" cy="1417538"/>
          </a:xfrm>
        </p:spPr>
        <p:txBody>
          <a:bodyPr/>
          <a:lstStyle>
            <a:lvl1pPr marL="0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64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1725046"/>
            <a:ext cx="4896207" cy="411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1725046"/>
            <a:ext cx="4896207" cy="411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123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345010"/>
            <a:ext cx="9936421" cy="12525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1588543"/>
            <a:ext cx="4873706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2367064"/>
            <a:ext cx="4873706" cy="3481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7" y="1588543"/>
            <a:ext cx="4897708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7" y="2367064"/>
            <a:ext cx="4897708" cy="3481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67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401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240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32012"/>
            <a:ext cx="3715657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933026"/>
            <a:ext cx="5832247" cy="4605124"/>
          </a:xfrm>
        </p:spPr>
        <p:txBody>
          <a:bodyPr/>
          <a:lstStyle>
            <a:lvl1pPr>
              <a:defRPr sz="3024"/>
            </a:lvl1pPr>
            <a:lvl2pPr>
              <a:defRPr sz="2646"/>
            </a:lvl2pPr>
            <a:lvl3pPr>
              <a:defRPr sz="2268"/>
            </a:lvl3pPr>
            <a:lvl4pPr>
              <a:defRPr sz="1890"/>
            </a:lvl4pPr>
            <a:lvl5pPr>
              <a:defRPr sz="1890"/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944052"/>
            <a:ext cx="3715657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53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32012"/>
            <a:ext cx="3715657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97708" y="933026"/>
            <a:ext cx="5832247" cy="4605124"/>
          </a:xfrm>
        </p:spPr>
        <p:txBody>
          <a:bodyPr/>
          <a:lstStyle>
            <a:lvl1pPr marL="0" indent="0">
              <a:buNone/>
              <a:defRPr sz="3024"/>
            </a:lvl1pPr>
            <a:lvl2pPr marL="432008" indent="0">
              <a:buNone/>
              <a:defRPr sz="2646"/>
            </a:lvl2pPr>
            <a:lvl3pPr marL="864017" indent="0">
              <a:buNone/>
              <a:defRPr sz="2268"/>
            </a:lvl3pPr>
            <a:lvl4pPr marL="1296025" indent="0">
              <a:buNone/>
              <a:defRPr sz="1890"/>
            </a:lvl4pPr>
            <a:lvl5pPr marL="1728033" indent="0">
              <a:buNone/>
              <a:defRPr sz="1890"/>
            </a:lvl5pPr>
            <a:lvl6pPr marL="2160041" indent="0">
              <a:buNone/>
              <a:defRPr sz="1890"/>
            </a:lvl6pPr>
            <a:lvl7pPr marL="2592050" indent="0">
              <a:buNone/>
              <a:defRPr sz="1890"/>
            </a:lvl7pPr>
            <a:lvl8pPr marL="3024058" indent="0">
              <a:buNone/>
              <a:defRPr sz="1890"/>
            </a:lvl8pPr>
            <a:lvl9pPr marL="3456066" indent="0">
              <a:buNone/>
              <a:defRPr sz="189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944052"/>
            <a:ext cx="3715657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4681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117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49" y="345009"/>
            <a:ext cx="2484105" cy="549164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3" y="345009"/>
            <a:ext cx="7308310" cy="54916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279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7E2290-D773-46C2-A868-25CAA97A19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60000" y="-359912"/>
            <a:ext cx="5328001" cy="720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364" y="360363"/>
            <a:ext cx="10799762" cy="5759449"/>
          </a:xfrm>
        </p:spPr>
        <p:txBody>
          <a:bodyPr anchor="ctr"/>
          <a:lstStyle>
            <a:lvl1pPr algn="r">
              <a:defRPr sz="6000" b="0" i="0" cap="none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360363"/>
            <a:ext cx="10800000" cy="5759450"/>
          </a:xfrm>
        </p:spPr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05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038" y="1439863"/>
            <a:ext cx="5397726" cy="4679950"/>
          </a:xfrm>
        </p:spPr>
        <p:txBody>
          <a:bodyPr r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761038" y="1439863"/>
            <a:ext cx="5399087" cy="4679950"/>
          </a:xfrm>
        </p:spPr>
        <p:txBody>
          <a:bodyPr l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12" y="2545783"/>
            <a:ext cx="10752455" cy="1080029"/>
          </a:xfrm>
        </p:spPr>
        <p:txBody>
          <a:bodyPr/>
          <a:lstStyle>
            <a:lvl1pPr>
              <a:defRPr cap="all" baseline="0">
                <a:solidFill>
                  <a:srgbClr val="3D156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54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0061" y="1060529"/>
            <a:ext cx="8640366" cy="2256061"/>
          </a:xfrm>
        </p:spPr>
        <p:txBody>
          <a:bodyPr anchor="b"/>
          <a:lstStyle>
            <a:lvl1pPr algn="ctr">
              <a:defRPr sz="566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3403592"/>
            <a:ext cx="8640366" cy="1564542"/>
          </a:xfrm>
        </p:spPr>
        <p:txBody>
          <a:bodyPr/>
          <a:lstStyle>
            <a:lvl1pPr marL="0" indent="0" algn="ctr">
              <a:buNone/>
              <a:defRPr sz="2268"/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95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w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0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125" y="1271238"/>
            <a:ext cx="10800000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855242954"/>
              </p:ext>
            </p:extLst>
          </p:nvPr>
        </p:nvGraphicFramePr>
        <p:xfrm>
          <a:off x="10713600" y="5940175"/>
          <a:ext cx="626616" cy="3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Image" r:id="rId11" imgW="2279520" imgH="1310400" progId="Photoshop.Image.18">
                  <p:embed/>
                </p:oleObj>
              </mc:Choice>
              <mc:Fallback>
                <p:oleObj name="Image" r:id="rId11" imgW="2279520" imgH="1310400" progId="Photoshop.Image.18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713600" y="5940175"/>
                        <a:ext cx="626616" cy="3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B650D422-5DF8-4235-8E9D-47B261F662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0" y="5943709"/>
            <a:ext cx="11520308" cy="52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5" r:id="rId7"/>
    <p:sldLayoutId id="2147483657" r:id="rId8"/>
  </p:sldLayoutIdLst>
  <p:txStyles>
    <p:titleStyle>
      <a:lvl1pPr algn="l" defTabSz="576026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576026" rtl="0" eaLnBrk="1" latinLnBrk="0" hangingPunct="1">
        <a:spcBef>
          <a:spcPct val="20000"/>
        </a:spcBef>
        <a:buFont typeface="Wingdings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576027" indent="0" algn="l" defTabSz="576026" rtl="0" eaLnBrk="1" latinLnBrk="0" hangingPunct="1">
        <a:spcBef>
          <a:spcPct val="20000"/>
        </a:spcBef>
        <a:buFont typeface="Wingdings" charset="2"/>
        <a:buNone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52053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728079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304105" indent="0" algn="l" defTabSz="576026" rtl="0" eaLnBrk="1" latinLnBrk="0" hangingPunct="1">
        <a:spcBef>
          <a:spcPct val="20000"/>
        </a:spcBef>
        <a:buFont typeface="Wingdings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168145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pos="7030" userDrawn="1">
          <p15:clr>
            <a:srgbClr val="F26B43"/>
          </p15:clr>
        </p15:guide>
        <p15:guide id="4" pos="227" userDrawn="1">
          <p15:clr>
            <a:srgbClr val="F26B43"/>
          </p15:clr>
        </p15:guide>
        <p15:guide id="5" orient="horz" pos="227" userDrawn="1">
          <p15:clr>
            <a:srgbClr val="F26B43"/>
          </p15:clr>
        </p15:guide>
        <p15:guide id="7" orient="horz" pos="680" userDrawn="1">
          <p15:clr>
            <a:srgbClr val="F26B43"/>
          </p15:clr>
        </p15:guide>
        <p15:guide id="8" orient="horz" pos="907" userDrawn="1">
          <p15:clr>
            <a:srgbClr val="F26B43"/>
          </p15:clr>
        </p15:guide>
        <p15:guide id="9" orient="horz" pos="3855" userDrawn="1">
          <p15:clr>
            <a:srgbClr val="F26B43"/>
          </p15:clr>
        </p15:guide>
        <p15:guide id="10" orient="horz" pos="204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345010"/>
            <a:ext cx="9936421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1725046"/>
            <a:ext cx="9936421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6006163"/>
            <a:ext cx="2592110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A6659-066F-4E7F-BD92-0981E5430CBE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6006163"/>
            <a:ext cx="3888165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6006163"/>
            <a:ext cx="2592110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64F15-C229-4567-A0C0-6F9C708E4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4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864017" rtl="0" eaLnBrk="1" latinLnBrk="0" hangingPunct="1">
        <a:lnSpc>
          <a:spcPct val="90000"/>
        </a:lnSpc>
        <a:spcBef>
          <a:spcPct val="0"/>
        </a:spcBef>
        <a:buNone/>
        <a:defRPr sz="41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004" indent="-216004" algn="l" defTabSz="864017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4801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080021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512029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944037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13" Type="http://schemas.openxmlformats.org/officeDocument/2006/relationships/image" Target="../media/image17.png"/><Relationship Id="rId18" Type="http://schemas.microsoft.com/office/2017/06/relationships/model3d" Target="../media/model3d4.glb"/><Relationship Id="rId3" Type="http://schemas.openxmlformats.org/officeDocument/2006/relationships/hyperlink" Target="https://www.remix3d.com/details/G009SVDSM047" TargetMode="External"/><Relationship Id="rId21" Type="http://schemas.openxmlformats.org/officeDocument/2006/relationships/image" Target="../media/image15.png"/><Relationship Id="rId7" Type="http://schemas.openxmlformats.org/officeDocument/2006/relationships/image" Target="../media/image16.png"/><Relationship Id="rId12" Type="http://schemas.openxmlformats.org/officeDocument/2006/relationships/image" Target="../media/image17.png"/><Relationship Id="rId17" Type="http://schemas.openxmlformats.org/officeDocument/2006/relationships/image" Target="../media/image14.png"/><Relationship Id="rId2" Type="http://schemas.microsoft.com/office/2017/06/relationships/model3d" Target="../media/model3d1.glb"/><Relationship Id="rId16" Type="http://schemas.openxmlformats.org/officeDocument/2006/relationships/image" Target="../media/image14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png"/><Relationship Id="rId11" Type="http://schemas.openxmlformats.org/officeDocument/2006/relationships/image" Target="../media/image13.png"/><Relationship Id="rId5" Type="http://schemas.openxmlformats.org/officeDocument/2006/relationships/image" Target="../media/image11.png"/><Relationship Id="rId15" Type="http://schemas.openxmlformats.org/officeDocument/2006/relationships/hyperlink" Target="https://www.remix3d.com/details/G009SWR5LNP1" TargetMode="External"/><Relationship Id="rId10" Type="http://schemas.openxmlformats.org/officeDocument/2006/relationships/image" Target="../media/image13.png"/><Relationship Id="rId19" Type="http://schemas.openxmlformats.org/officeDocument/2006/relationships/hyperlink" Target="https://www.remix3d.com/details/G009SWMNWDJH" TargetMode="External"/><Relationship Id="rId4" Type="http://schemas.openxmlformats.org/officeDocument/2006/relationships/image" Target="../media/image11.png"/><Relationship Id="rId9" Type="http://schemas.openxmlformats.org/officeDocument/2006/relationships/hyperlink" Target="https://www.remix3d.com/details/G009SV420463" TargetMode="External"/><Relationship Id="rId14" Type="http://schemas.microsoft.com/office/2017/06/relationships/model3d" Target="../media/model3d3.glb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lliamadba/sql-server-toolbox/tree/master/Availability%20Groups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sql-database/sql-database-managed-instanc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sql-database/sql-database-read-scale-ou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cs.microsoft.com/en-us/azure/sql-database/sql-database-managed-instanc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mazon.com/gp/product/1509305211" TargetMode="External"/><Relationship Id="rId2" Type="http://schemas.openxmlformats.org/officeDocument/2006/relationships/hyperlink" Target="http://www.sqltact.com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mailto:William.Assaf@sparkhound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technet.microsoft.com/sqlman/2010/11/09/microsoft-sql-server-code-named-denali-community-technology-preview-1-ctp1/" TargetMode="External"/><Relationship Id="rId2" Type="http://schemas.openxmlformats.org/officeDocument/2006/relationships/hyperlink" Target="https://blogs.msdn.microsoft.com/sqlreleaseservices/end-of-mainstream-support-for-sql-server-2008-and-sql-server-2008-r2/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13" Type="http://schemas.openxmlformats.org/officeDocument/2006/relationships/hyperlink" Target="https://www.remix3d.com/details/G009SWR5LNP1" TargetMode="External"/><Relationship Id="rId18" Type="http://schemas.openxmlformats.org/officeDocument/2006/relationships/image" Target="../media/image15.png"/><Relationship Id="rId3" Type="http://schemas.openxmlformats.org/officeDocument/2006/relationships/hyperlink" Target="https://www.remix3d.com/details/G009SVDSM047" TargetMode="External"/><Relationship Id="rId7" Type="http://schemas.openxmlformats.org/officeDocument/2006/relationships/image" Target="../media/image12.png"/><Relationship Id="rId12" Type="http://schemas.microsoft.com/office/2017/06/relationships/model3d" Target="../media/model3d3.glb"/><Relationship Id="rId17" Type="http://schemas.openxmlformats.org/officeDocument/2006/relationships/hyperlink" Target="https://www.remix3d.com/details/G009SWMNWDJH" TargetMode="External"/><Relationship Id="rId2" Type="http://schemas.microsoft.com/office/2017/06/relationships/model3d" Target="../media/model3d1.glb"/><Relationship Id="rId16" Type="http://schemas.microsoft.com/office/2017/06/relationships/model3d" Target="../media/model3d4.glb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11" Type="http://schemas.openxmlformats.org/officeDocument/2006/relationships/image" Target="../media/image13.png"/><Relationship Id="rId5" Type="http://schemas.openxmlformats.org/officeDocument/2006/relationships/image" Target="../media/image11.png"/><Relationship Id="rId15" Type="http://schemas.openxmlformats.org/officeDocument/2006/relationships/image" Target="../media/image14.png"/><Relationship Id="rId10" Type="http://schemas.openxmlformats.org/officeDocument/2006/relationships/image" Target="../media/image13.png"/><Relationship Id="rId19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hyperlink" Target="https://www.remix3d.com/details/G009SV420463" TargetMode="External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906" y="3779838"/>
            <a:ext cx="11160581" cy="2339975"/>
          </a:xfrm>
        </p:spPr>
        <p:txBody>
          <a:bodyPr/>
          <a:lstStyle/>
          <a:p>
            <a:r>
              <a:rPr lang="en-US" dirty="0"/>
              <a:t>Availability Groups in 10 Min</a:t>
            </a:r>
            <a:br>
              <a:rPr lang="en-US" dirty="0"/>
            </a:br>
            <a:r>
              <a:rPr lang="en-US" sz="3200" dirty="0"/>
              <a:t>aka</a:t>
            </a:r>
            <a:br>
              <a:rPr lang="en-US" sz="4800" dirty="0"/>
            </a:br>
            <a:r>
              <a:rPr lang="en-US" sz="4800" dirty="0"/>
              <a:t>HADRON was a cooler name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William Assaf</a:t>
            </a:r>
          </a:p>
        </p:txBody>
      </p:sp>
    </p:spTree>
    <p:extLst>
      <p:ext uri="{BB962C8B-B14F-4D97-AF65-F5344CB8AC3E}">
        <p14:creationId xmlns:p14="http://schemas.microsoft.com/office/powerpoint/2010/main" val="3947886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lowchart: Sequential Access Storage 25">
            <a:extLst>
              <a:ext uri="{FF2B5EF4-FFF2-40B4-BE49-F238E27FC236}">
                <a16:creationId xmlns:a16="http://schemas.microsoft.com/office/drawing/2014/main" id="{4755A168-A288-46BD-9E10-9D274DD7F015}"/>
              </a:ext>
            </a:extLst>
          </p:cNvPr>
          <p:cNvSpPr/>
          <p:nvPr/>
        </p:nvSpPr>
        <p:spPr>
          <a:xfrm>
            <a:off x="6425183" y="1167899"/>
            <a:ext cx="2385579" cy="1370301"/>
          </a:xfrm>
          <a:prstGeom prst="flowChartMagnetic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LISTENER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Content Placeholder 3" descr="Database symbol">
                <a:extLst>
                  <a:ext uri="{FF2B5EF4-FFF2-40B4-BE49-F238E27FC236}">
                    <a16:creationId xmlns:a16="http://schemas.microsoft.com/office/drawing/2014/main" id="{FA1BA43E-BFF6-4D7E-9865-47FC41648301}"/>
                  </a:ext>
                </a:extLst>
              </p:cNvPr>
              <p:cNvGraphicFramePr>
                <a:graphicFrameLocks noGrp="1" noChangeAspect="1"/>
              </p:cNvGraphicFramePr>
              <p:nvPr>
                <p:ph idx="4294967295"/>
              </p:nvPr>
            </p:nvGraphicFramePr>
            <p:xfrm>
              <a:off x="828448" y="3388690"/>
              <a:ext cx="1755775" cy="15113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55775" cy="1511300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20205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Content Placeholder 3" descr="Database symbol">
                <a:extLst>
                  <a:ext uri="{FF2B5EF4-FFF2-40B4-BE49-F238E27FC236}">
                    <a16:creationId xmlns:a16="http://schemas.microsoft.com/office/drawing/2014/main" id="{FA1BA43E-BFF6-4D7E-9865-47FC416483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8448" y="3388690"/>
                <a:ext cx="1755775" cy="1511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Content Placeholder 3" descr="Database symbol">
                <a:extLst>
                  <a:ext uri="{FF2B5EF4-FFF2-40B4-BE49-F238E27FC236}">
                    <a16:creationId xmlns:a16="http://schemas.microsoft.com/office/drawing/2014/main" id="{DCB46529-9179-4851-9D0D-2E2E258707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86370031"/>
                  </p:ext>
                </p:extLst>
              </p:nvPr>
            </p:nvGraphicFramePr>
            <p:xfrm>
              <a:off x="8568678" y="3417097"/>
              <a:ext cx="964243" cy="82983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4243" cy="829832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6"/>
                  </am3d:raster>
                  <am3d:objViewport viewportSz="1109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Content Placeholder 3" descr="Database symbol">
                <a:extLst>
                  <a:ext uri="{FF2B5EF4-FFF2-40B4-BE49-F238E27FC236}">
                    <a16:creationId xmlns:a16="http://schemas.microsoft.com/office/drawing/2014/main" id="{DCB46529-9179-4851-9D0D-2E2E258707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68678" y="3417097"/>
                <a:ext cx="964243" cy="82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Server - Kologafx">
                <a:extLst>
                  <a:ext uri="{FF2B5EF4-FFF2-40B4-BE49-F238E27FC236}">
                    <a16:creationId xmlns:a16="http://schemas.microsoft.com/office/drawing/2014/main" id="{6421913C-EA0E-4167-99D2-149865B7DB9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28448" y="4930116"/>
              <a:ext cx="1755450" cy="609556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755450" cy="609556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199488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Server - Kologafx">
                <a:extLst>
                  <a:ext uri="{FF2B5EF4-FFF2-40B4-BE49-F238E27FC236}">
                    <a16:creationId xmlns:a16="http://schemas.microsoft.com/office/drawing/2014/main" id="{6421913C-EA0E-4167-99D2-149865B7DB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8448" y="4930116"/>
                <a:ext cx="1755450" cy="6095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Model 6" descr="Server - Kologafx">
                <a:extLst>
                  <a:ext uri="{FF2B5EF4-FFF2-40B4-BE49-F238E27FC236}">
                    <a16:creationId xmlns:a16="http://schemas.microsoft.com/office/drawing/2014/main" id="{0E493C11-3BE7-45CD-88D4-DE0DE05191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888410"/>
                  </p:ext>
                </p:extLst>
              </p:nvPr>
            </p:nvGraphicFramePr>
            <p:xfrm>
              <a:off x="8591330" y="4310523"/>
              <a:ext cx="964244" cy="33482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64244" cy="334821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2"/>
                  </am3d:raster>
                  <am3d:objViewport viewportSz="1095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Model 6" descr="Server - Kologafx">
                <a:extLst>
                  <a:ext uri="{FF2B5EF4-FFF2-40B4-BE49-F238E27FC236}">
                    <a16:creationId xmlns:a16="http://schemas.microsoft.com/office/drawing/2014/main" id="{0E493C11-3BE7-45CD-88D4-DE0DE05191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591330" y="4310523"/>
                <a:ext cx="964244" cy="334821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05390C5-102F-4404-B8EF-13C94F696C8C}"/>
              </a:ext>
            </a:extLst>
          </p:cNvPr>
          <p:cNvSpPr txBox="1"/>
          <p:nvPr/>
        </p:nvSpPr>
        <p:spPr>
          <a:xfrm>
            <a:off x="699239" y="5473481"/>
            <a:ext cx="2232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SQL Instance 1 on</a:t>
            </a:r>
          </a:p>
          <a:p>
            <a:r>
              <a:rPr lang="en-US" dirty="0"/>
              <a:t>Windows Server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61A632-8C33-4F98-B97C-34C2D1ABF11B}"/>
              </a:ext>
            </a:extLst>
          </p:cNvPr>
          <p:cNvSpPr txBox="1"/>
          <p:nvPr/>
        </p:nvSpPr>
        <p:spPr>
          <a:xfrm>
            <a:off x="2362386" y="3821174"/>
            <a:ext cx="138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Database1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98981F-41B0-4263-8336-BE97C838F6B8}"/>
              </a:ext>
            </a:extLst>
          </p:cNvPr>
          <p:cNvSpPr txBox="1"/>
          <p:nvPr/>
        </p:nvSpPr>
        <p:spPr>
          <a:xfrm>
            <a:off x="7531901" y="3821174"/>
            <a:ext cx="138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Database1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170EF0A-C86F-41F1-97B6-F91397B9C6BB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3747052" y="4005840"/>
            <a:ext cx="3784849" cy="0"/>
          </a:xfrm>
          <a:prstGeom prst="straightConnector1">
            <a:avLst/>
          </a:prstGeom>
          <a:ln w="190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5" name="3D Model 14" descr="Laptop">
                <a:extLst>
                  <a:ext uri="{FF2B5EF4-FFF2-40B4-BE49-F238E27FC236}">
                    <a16:creationId xmlns:a16="http://schemas.microsoft.com/office/drawing/2014/main" id="{B1DD8E3D-2AFA-4A5C-A718-4B1F953591A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16259" y="1145"/>
              <a:ext cx="1755739" cy="1337248"/>
            </p:xfrm>
            <a:graphic>
              <a:graphicData uri="http://schemas.microsoft.com/office/drawing/2017/model3d">
                <am3d:model3d r:embed="rId14">
                  <am3d:spPr>
                    <a:xfrm>
                      <a:off x="0" y="0"/>
                      <a:ext cx="1755739" cy="1337248"/>
                    </a:xfrm>
                    <a:prstGeom prst="rect">
                      <a:avLst/>
                    </a:prstGeom>
                  </am3d:spPr>
                  <am3d:camera>
                    <am3d:pos x="0" y="0" z="70087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70604" d="1000000"/>
                    <am3d:preTrans dx="0" dy="-12157734" dz="3432165"/>
                    <am3d:scale>
                      <am3d:sx n="1000000" d="1000000"/>
                      <am3d:sy n="1000000" d="1000000"/>
                      <am3d:sz n="1000000" d="1000000"/>
                    </am3d:scale>
                    <am3d:rot ax="102446" ay="3141539" az="81132"/>
                    <am3d:postTrans dx="0" dy="0" dz="0"/>
                  </am3d:trans>
                  <am3d:attrSrcUrl r:id="rId15"/>
                  <am3d:raster rName="Office3DRenderer" rVer="16.0.8326">
                    <am3d:blip r:embed="rId16"/>
                  </am3d:raster>
                  <am3d:objViewport viewportSz="20270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5" name="3D Model 14" descr="Laptop">
                <a:extLst>
                  <a:ext uri="{FF2B5EF4-FFF2-40B4-BE49-F238E27FC236}">
                    <a16:creationId xmlns:a16="http://schemas.microsoft.com/office/drawing/2014/main" id="{B1DD8E3D-2AFA-4A5C-A718-4B1F953591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6259" y="1145"/>
                <a:ext cx="1755739" cy="1337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6" name="3D Model 15" descr="Desktop Computer">
                <a:extLst>
                  <a:ext uri="{FF2B5EF4-FFF2-40B4-BE49-F238E27FC236}">
                    <a16:creationId xmlns:a16="http://schemas.microsoft.com/office/drawing/2014/main" id="{AB622B1A-0FD9-4963-8733-7A8975CE336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978054" y="-57597"/>
              <a:ext cx="1907977" cy="1337247"/>
            </p:xfrm>
            <a:graphic>
              <a:graphicData uri="http://schemas.microsoft.com/office/drawing/2017/model3d">
                <am3d:model3d r:embed="rId18">
                  <am3d:spPr>
                    <a:xfrm>
                      <a:off x="0" y="0"/>
                      <a:ext cx="1907977" cy="1337247"/>
                    </a:xfrm>
                    <a:prstGeom prst="rect">
                      <a:avLst/>
                    </a:prstGeom>
                  </am3d:spPr>
                  <am3d:camera>
                    <am3d:pos x="0" y="0" z="567505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6613" d="1000000"/>
                    <am3d:preTrans dx="1810862" dy="-8491044" dz="-1525148"/>
                    <am3d:scale>
                      <am3d:sx n="1000000" d="1000000"/>
                      <am3d:sy n="1000000" d="1000000"/>
                      <am3d:sz n="1000000" d="1000000"/>
                    </am3d:scale>
                    <am3d:rot ax="877565" ay="989591" az="254234"/>
                    <am3d:postTrans dx="0" dy="0" dz="0"/>
                  </am3d:trans>
                  <am3d:attrSrcUrl r:id="rId19"/>
                  <am3d:raster rName="Office3DRenderer" rVer="16.0.8326">
                    <am3d:blip r:embed="rId20"/>
                  </am3d:raster>
                  <am3d:objViewport viewportSz="21927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6" name="3D Model 15" descr="Desktop Computer">
                <a:extLst>
                  <a:ext uri="{FF2B5EF4-FFF2-40B4-BE49-F238E27FC236}">
                    <a16:creationId xmlns:a16="http://schemas.microsoft.com/office/drawing/2014/main" id="{AB622B1A-0FD9-4963-8733-7A8975CE3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978054" y="-57597"/>
                <a:ext cx="1907977" cy="1337247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Thought Bubble: Cloud 16">
            <a:extLst>
              <a:ext uri="{FF2B5EF4-FFF2-40B4-BE49-F238E27FC236}">
                <a16:creationId xmlns:a16="http://schemas.microsoft.com/office/drawing/2014/main" id="{960D6D0C-7F08-4E10-9DF4-2DA631FC0035}"/>
              </a:ext>
            </a:extLst>
          </p:cNvPr>
          <p:cNvSpPr/>
          <p:nvPr/>
        </p:nvSpPr>
        <p:spPr>
          <a:xfrm flipH="1">
            <a:off x="20225" y="21890"/>
            <a:ext cx="4503546" cy="1558291"/>
          </a:xfrm>
          <a:prstGeom prst="cloud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3EDF8C6-4789-43A5-81A2-BA229AF0D948}"/>
              </a:ext>
            </a:extLst>
          </p:cNvPr>
          <p:cNvCxnSpPr>
            <a:cxnSpLocks/>
            <a:stCxn id="17" idx="4"/>
            <a:endCxn id="26" idx="1"/>
          </p:cNvCxnSpPr>
          <p:nvPr/>
        </p:nvCxnSpPr>
        <p:spPr>
          <a:xfrm>
            <a:off x="3210222" y="1774967"/>
            <a:ext cx="3214961" cy="78083"/>
          </a:xfrm>
          <a:prstGeom prst="straightConnector1">
            <a:avLst/>
          </a:prstGeom>
          <a:ln w="127000" cmpd="sng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2E8BCD-1BAD-42A0-8EC2-572AA89CACE0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2583898" y="2538200"/>
            <a:ext cx="5034075" cy="981497"/>
          </a:xfrm>
          <a:prstGeom prst="straightConnector1">
            <a:avLst/>
          </a:prstGeom>
          <a:ln w="127000" cmpd="dbl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6707F7F-E914-4B86-BE94-C89ED2875513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617973" y="2538200"/>
            <a:ext cx="1191410" cy="884559"/>
          </a:xfrm>
          <a:prstGeom prst="straightConnector1">
            <a:avLst/>
          </a:prstGeom>
          <a:ln w="127000" cmpd="dbl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BEA7D68-A96F-4DE4-847B-E3BD5F622FA2}"/>
              </a:ext>
            </a:extLst>
          </p:cNvPr>
          <p:cNvSpPr txBox="1"/>
          <p:nvPr/>
        </p:nvSpPr>
        <p:spPr>
          <a:xfrm rot="21007950">
            <a:off x="3629628" y="2584445"/>
            <a:ext cx="302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Intent Read-Write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A9281D-B544-4526-A272-E7C8BBA48A87}"/>
              </a:ext>
            </a:extLst>
          </p:cNvPr>
          <p:cNvSpPr txBox="1"/>
          <p:nvPr/>
        </p:nvSpPr>
        <p:spPr>
          <a:xfrm rot="21007950">
            <a:off x="8287370" y="2449246"/>
            <a:ext cx="288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Intent Read-Only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5248BFA-4451-41F6-B513-BC7A9EE68D9A}"/>
              </a:ext>
            </a:extLst>
          </p:cNvPr>
          <p:cNvCxnSpPr/>
          <p:nvPr/>
        </p:nvCxnSpPr>
        <p:spPr>
          <a:xfrm>
            <a:off x="3054719" y="5234894"/>
            <a:ext cx="4809121" cy="0"/>
          </a:xfrm>
          <a:prstGeom prst="straightConnector1">
            <a:avLst/>
          </a:prstGeom>
          <a:ln w="34925"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C918F329-75AF-4078-A6F4-5154438195C2}"/>
              </a:ext>
            </a:extLst>
          </p:cNvPr>
          <p:cNvSpPr txBox="1"/>
          <p:nvPr/>
        </p:nvSpPr>
        <p:spPr>
          <a:xfrm>
            <a:off x="3990614" y="4865562"/>
            <a:ext cx="3256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WSFC Network Keeps Quorum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4" name="Content Placeholder 3" descr="Database symbol">
                <a:extLst>
                  <a:ext uri="{FF2B5EF4-FFF2-40B4-BE49-F238E27FC236}">
                    <a16:creationId xmlns:a16="http://schemas.microsoft.com/office/drawing/2014/main" id="{37FC1CC7-1411-4DA3-974B-F8F9024F48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74449071"/>
                  </p:ext>
                </p:extLst>
              </p:nvPr>
            </p:nvGraphicFramePr>
            <p:xfrm>
              <a:off x="8568678" y="4664542"/>
              <a:ext cx="964243" cy="82983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4243" cy="829832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6"/>
                  </am3d:raster>
                  <am3d:objViewport viewportSz="1109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4" name="Content Placeholder 3" descr="Database symbol">
                <a:extLst>
                  <a:ext uri="{FF2B5EF4-FFF2-40B4-BE49-F238E27FC236}">
                    <a16:creationId xmlns:a16="http://schemas.microsoft.com/office/drawing/2014/main" id="{37FC1CC7-1411-4DA3-974B-F8F9024F48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68678" y="4664542"/>
                <a:ext cx="964243" cy="82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5" name="3D Model 24" descr="Server - Kologafx">
                <a:extLst>
                  <a:ext uri="{FF2B5EF4-FFF2-40B4-BE49-F238E27FC236}">
                    <a16:creationId xmlns:a16="http://schemas.microsoft.com/office/drawing/2014/main" id="{F686AF9A-04D4-4AD1-9F9A-55ADAF8B0A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71964591"/>
                  </p:ext>
                </p:extLst>
              </p:nvPr>
            </p:nvGraphicFramePr>
            <p:xfrm>
              <a:off x="8591330" y="5557968"/>
              <a:ext cx="964244" cy="33482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64244" cy="334821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2"/>
                  </am3d:raster>
                  <am3d:objViewport viewportSz="1095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5" name="3D Model 24" descr="Server - Kologafx">
                <a:extLst>
                  <a:ext uri="{FF2B5EF4-FFF2-40B4-BE49-F238E27FC236}">
                    <a16:creationId xmlns:a16="http://schemas.microsoft.com/office/drawing/2014/main" id="{F686AF9A-04D4-4AD1-9F9A-55ADAF8B0A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591330" y="5557968"/>
                <a:ext cx="964244" cy="334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7" name="Content Placeholder 3" descr="Database symbol">
                <a:extLst>
                  <a:ext uri="{FF2B5EF4-FFF2-40B4-BE49-F238E27FC236}">
                    <a16:creationId xmlns:a16="http://schemas.microsoft.com/office/drawing/2014/main" id="{0DB4F7F1-25CE-4FED-A779-CFBAE1C818F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60688683"/>
                  </p:ext>
                </p:extLst>
              </p:nvPr>
            </p:nvGraphicFramePr>
            <p:xfrm>
              <a:off x="9668976" y="3406258"/>
              <a:ext cx="964243" cy="82983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4243" cy="829832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6"/>
                  </am3d:raster>
                  <am3d:objViewport viewportSz="1109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7" name="Content Placeholder 3" descr="Database symbol">
                <a:extLst>
                  <a:ext uri="{FF2B5EF4-FFF2-40B4-BE49-F238E27FC236}">
                    <a16:creationId xmlns:a16="http://schemas.microsoft.com/office/drawing/2014/main" id="{0DB4F7F1-25CE-4FED-A779-CFBAE1C818F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68976" y="3406258"/>
                <a:ext cx="964243" cy="82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9" name="3D Model 28" descr="Server - Kologafx">
                <a:extLst>
                  <a:ext uri="{FF2B5EF4-FFF2-40B4-BE49-F238E27FC236}">
                    <a16:creationId xmlns:a16="http://schemas.microsoft.com/office/drawing/2014/main" id="{40EE3539-2817-47CA-875F-B990E3EA79C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10352128"/>
                  </p:ext>
                </p:extLst>
              </p:nvPr>
            </p:nvGraphicFramePr>
            <p:xfrm>
              <a:off x="9691628" y="4299684"/>
              <a:ext cx="964244" cy="33482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64244" cy="334821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2"/>
                  </am3d:raster>
                  <am3d:objViewport viewportSz="1095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9" name="3D Model 28" descr="Server - Kologafx">
                <a:extLst>
                  <a:ext uri="{FF2B5EF4-FFF2-40B4-BE49-F238E27FC236}">
                    <a16:creationId xmlns:a16="http://schemas.microsoft.com/office/drawing/2014/main" id="{40EE3539-2817-47CA-875F-B990E3EA79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691628" y="4299684"/>
                <a:ext cx="964244" cy="334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0" name="Content Placeholder 3" descr="Database symbol">
                <a:extLst>
                  <a:ext uri="{FF2B5EF4-FFF2-40B4-BE49-F238E27FC236}">
                    <a16:creationId xmlns:a16="http://schemas.microsoft.com/office/drawing/2014/main" id="{8BD09502-8299-401E-A847-A091923108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48743969"/>
                  </p:ext>
                </p:extLst>
              </p:nvPr>
            </p:nvGraphicFramePr>
            <p:xfrm>
              <a:off x="9664823" y="4654573"/>
              <a:ext cx="964243" cy="82983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4243" cy="829832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6"/>
                  </am3d:raster>
                  <am3d:objViewport viewportSz="1109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0" name="Content Placeholder 3" descr="Database symbol">
                <a:extLst>
                  <a:ext uri="{FF2B5EF4-FFF2-40B4-BE49-F238E27FC236}">
                    <a16:creationId xmlns:a16="http://schemas.microsoft.com/office/drawing/2014/main" id="{8BD09502-8299-401E-A847-A091923108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64823" y="4654573"/>
                <a:ext cx="964243" cy="82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2" name="3D Model 31" descr="Server - Kologafx">
                <a:extLst>
                  <a:ext uri="{FF2B5EF4-FFF2-40B4-BE49-F238E27FC236}">
                    <a16:creationId xmlns:a16="http://schemas.microsoft.com/office/drawing/2014/main" id="{D7522D00-9EE8-4B02-8464-0EC50A5621C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32690137"/>
                  </p:ext>
                </p:extLst>
              </p:nvPr>
            </p:nvGraphicFramePr>
            <p:xfrm>
              <a:off x="9687475" y="5547999"/>
              <a:ext cx="964244" cy="33482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64244" cy="334821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2"/>
                  </am3d:raster>
                  <am3d:objViewport viewportSz="1095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2" name="3D Model 31" descr="Server - Kologafx">
                <a:extLst>
                  <a:ext uri="{FF2B5EF4-FFF2-40B4-BE49-F238E27FC236}">
                    <a16:creationId xmlns:a16="http://schemas.microsoft.com/office/drawing/2014/main" id="{D7522D00-9EE8-4B02-8464-0EC50A5621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687475" y="5547999"/>
                <a:ext cx="964244" cy="334821"/>
              </a:xfrm>
              <a:prstGeom prst="rect">
                <a:avLst/>
              </a:prstGeom>
            </p:spPr>
          </p:pic>
        </mc:Fallback>
      </mc:AlternateContent>
      <p:sp>
        <p:nvSpPr>
          <p:cNvPr id="33" name="TextBox 32">
            <a:extLst>
              <a:ext uri="{FF2B5EF4-FFF2-40B4-BE49-F238E27FC236}">
                <a16:creationId xmlns:a16="http://schemas.microsoft.com/office/drawing/2014/main" id="{116F3D8F-3A6E-4DD6-8279-1887C50A9616}"/>
              </a:ext>
            </a:extLst>
          </p:cNvPr>
          <p:cNvSpPr txBox="1"/>
          <p:nvPr/>
        </p:nvSpPr>
        <p:spPr>
          <a:xfrm>
            <a:off x="8314327" y="5832455"/>
            <a:ext cx="3206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 to 8 secondary replicas</a:t>
            </a:r>
          </a:p>
          <a:p>
            <a:r>
              <a:rPr lang="en-US" dirty="0"/>
              <a:t>across multiple subnets!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5" name="Content Placeholder 3" descr="Database symbol">
                <a:extLst>
                  <a:ext uri="{FF2B5EF4-FFF2-40B4-BE49-F238E27FC236}">
                    <a16:creationId xmlns:a16="http://schemas.microsoft.com/office/drawing/2014/main" id="{47DACC16-C10B-4851-B0AF-DE473660B13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87840184"/>
                  </p:ext>
                </p:extLst>
              </p:nvPr>
            </p:nvGraphicFramePr>
            <p:xfrm>
              <a:off x="9137461" y="3216187"/>
              <a:ext cx="964243" cy="82983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4243" cy="829832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6"/>
                  </am3d:raster>
                  <am3d:objViewport viewportSz="1109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5" name="Content Placeholder 3" descr="Database symbol">
                <a:extLst>
                  <a:ext uri="{FF2B5EF4-FFF2-40B4-BE49-F238E27FC236}">
                    <a16:creationId xmlns:a16="http://schemas.microsoft.com/office/drawing/2014/main" id="{47DACC16-C10B-4851-B0AF-DE473660B1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37461" y="3216187"/>
                <a:ext cx="964243" cy="82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6" name="3D Model 35" descr="Server - Kologafx">
                <a:extLst>
                  <a:ext uri="{FF2B5EF4-FFF2-40B4-BE49-F238E27FC236}">
                    <a16:creationId xmlns:a16="http://schemas.microsoft.com/office/drawing/2014/main" id="{A661BB1D-60D8-4B78-8AFE-478E3732BF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11779183"/>
                  </p:ext>
                </p:extLst>
              </p:nvPr>
            </p:nvGraphicFramePr>
            <p:xfrm>
              <a:off x="9160113" y="4109613"/>
              <a:ext cx="964244" cy="33482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64244" cy="334821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2"/>
                  </am3d:raster>
                  <am3d:objViewport viewportSz="1095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6" name="3D Model 35" descr="Server - Kologafx">
                <a:extLst>
                  <a:ext uri="{FF2B5EF4-FFF2-40B4-BE49-F238E27FC236}">
                    <a16:creationId xmlns:a16="http://schemas.microsoft.com/office/drawing/2014/main" id="{A661BB1D-60D8-4B78-8AFE-478E3732BF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160113" y="4109613"/>
                <a:ext cx="964244" cy="334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9" name="Content Placeholder 3" descr="Database symbol">
                <a:extLst>
                  <a:ext uri="{FF2B5EF4-FFF2-40B4-BE49-F238E27FC236}">
                    <a16:creationId xmlns:a16="http://schemas.microsoft.com/office/drawing/2014/main" id="{345170F7-46EF-4A13-8C27-D6A87F57AF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70234078"/>
                  </p:ext>
                </p:extLst>
              </p:nvPr>
            </p:nvGraphicFramePr>
            <p:xfrm>
              <a:off x="9137461" y="4463632"/>
              <a:ext cx="964243" cy="82983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4243" cy="829832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6"/>
                  </am3d:raster>
                  <am3d:objViewport viewportSz="1109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9" name="Content Placeholder 3" descr="Database symbol">
                <a:extLst>
                  <a:ext uri="{FF2B5EF4-FFF2-40B4-BE49-F238E27FC236}">
                    <a16:creationId xmlns:a16="http://schemas.microsoft.com/office/drawing/2014/main" id="{345170F7-46EF-4A13-8C27-D6A87F57AF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37461" y="4463632"/>
                <a:ext cx="964243" cy="82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2" name="3D Model 41" descr="Server - Kologafx">
                <a:extLst>
                  <a:ext uri="{FF2B5EF4-FFF2-40B4-BE49-F238E27FC236}">
                    <a16:creationId xmlns:a16="http://schemas.microsoft.com/office/drawing/2014/main" id="{12DD79D2-3DF3-42B9-8B8A-2492F80349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33772516"/>
                  </p:ext>
                </p:extLst>
              </p:nvPr>
            </p:nvGraphicFramePr>
            <p:xfrm>
              <a:off x="9160113" y="5357058"/>
              <a:ext cx="964244" cy="33482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64244" cy="334821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2"/>
                  </am3d:raster>
                  <am3d:objViewport viewportSz="1095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2" name="3D Model 41" descr="Server - Kologafx">
                <a:extLst>
                  <a:ext uri="{FF2B5EF4-FFF2-40B4-BE49-F238E27FC236}">
                    <a16:creationId xmlns:a16="http://schemas.microsoft.com/office/drawing/2014/main" id="{12DD79D2-3DF3-42B9-8B8A-2492F80349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160113" y="5357058"/>
                <a:ext cx="964244" cy="334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3" name="Content Placeholder 3" descr="Database symbol">
                <a:extLst>
                  <a:ext uri="{FF2B5EF4-FFF2-40B4-BE49-F238E27FC236}">
                    <a16:creationId xmlns:a16="http://schemas.microsoft.com/office/drawing/2014/main" id="{0FA64F89-8BC7-4F67-8E30-5FFD27EF354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94414668"/>
                  </p:ext>
                </p:extLst>
              </p:nvPr>
            </p:nvGraphicFramePr>
            <p:xfrm>
              <a:off x="10237759" y="3205348"/>
              <a:ext cx="964243" cy="82983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4243" cy="829832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6"/>
                  </am3d:raster>
                  <am3d:objViewport viewportSz="1109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3" name="Content Placeholder 3" descr="Database symbol">
                <a:extLst>
                  <a:ext uri="{FF2B5EF4-FFF2-40B4-BE49-F238E27FC236}">
                    <a16:creationId xmlns:a16="http://schemas.microsoft.com/office/drawing/2014/main" id="{0FA64F89-8BC7-4F67-8E30-5FFD27EF35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37759" y="3205348"/>
                <a:ext cx="964243" cy="82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4" name="3D Model 43" descr="Server - Kologafx">
                <a:extLst>
                  <a:ext uri="{FF2B5EF4-FFF2-40B4-BE49-F238E27FC236}">
                    <a16:creationId xmlns:a16="http://schemas.microsoft.com/office/drawing/2014/main" id="{3CD5666C-44EC-4B76-BC65-31B488776D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87394584"/>
                  </p:ext>
                </p:extLst>
              </p:nvPr>
            </p:nvGraphicFramePr>
            <p:xfrm>
              <a:off x="10260411" y="4098774"/>
              <a:ext cx="964244" cy="33482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64244" cy="334821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2"/>
                  </am3d:raster>
                  <am3d:objViewport viewportSz="1095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4" name="3D Model 43" descr="Server - Kologafx">
                <a:extLst>
                  <a:ext uri="{FF2B5EF4-FFF2-40B4-BE49-F238E27FC236}">
                    <a16:creationId xmlns:a16="http://schemas.microsoft.com/office/drawing/2014/main" id="{3CD5666C-44EC-4B76-BC65-31B488776D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260411" y="4098774"/>
                <a:ext cx="964244" cy="334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5" name="Content Placeholder 3" descr="Database symbol">
                <a:extLst>
                  <a:ext uri="{FF2B5EF4-FFF2-40B4-BE49-F238E27FC236}">
                    <a16:creationId xmlns:a16="http://schemas.microsoft.com/office/drawing/2014/main" id="{58504C11-4B5A-45A9-B2D3-1A425F7649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4939150"/>
                  </p:ext>
                </p:extLst>
              </p:nvPr>
            </p:nvGraphicFramePr>
            <p:xfrm>
              <a:off x="10233606" y="4453663"/>
              <a:ext cx="964243" cy="82983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4243" cy="829832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6"/>
                  </am3d:raster>
                  <am3d:objViewport viewportSz="1109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5" name="Content Placeholder 3" descr="Database symbol">
                <a:extLst>
                  <a:ext uri="{FF2B5EF4-FFF2-40B4-BE49-F238E27FC236}">
                    <a16:creationId xmlns:a16="http://schemas.microsoft.com/office/drawing/2014/main" id="{58504C11-4B5A-45A9-B2D3-1A425F7649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33606" y="4453663"/>
                <a:ext cx="964243" cy="82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6" name="3D Model 45" descr="Server - Kologafx">
                <a:extLst>
                  <a:ext uri="{FF2B5EF4-FFF2-40B4-BE49-F238E27FC236}">
                    <a16:creationId xmlns:a16="http://schemas.microsoft.com/office/drawing/2014/main" id="{FAF4E1AC-3909-4A54-ACD5-BE44B48278E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36180458"/>
                  </p:ext>
                </p:extLst>
              </p:nvPr>
            </p:nvGraphicFramePr>
            <p:xfrm>
              <a:off x="10256258" y="5347089"/>
              <a:ext cx="964244" cy="33482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64244" cy="334821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2"/>
                  </am3d:raster>
                  <am3d:objViewport viewportSz="1095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6" name="3D Model 45" descr="Server - Kologafx">
                <a:extLst>
                  <a:ext uri="{FF2B5EF4-FFF2-40B4-BE49-F238E27FC236}">
                    <a16:creationId xmlns:a16="http://schemas.microsoft.com/office/drawing/2014/main" id="{FAF4E1AC-3909-4A54-ACD5-BE44B48278E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256258" y="5347089"/>
                <a:ext cx="964244" cy="334821"/>
              </a:xfrm>
              <a:prstGeom prst="rect">
                <a:avLst/>
              </a:prstGeom>
            </p:spPr>
          </p:pic>
        </mc:Fallback>
      </mc:AlternateContent>
      <p:sp>
        <p:nvSpPr>
          <p:cNvPr id="47" name="TextBox 46">
            <a:extLst>
              <a:ext uri="{FF2B5EF4-FFF2-40B4-BE49-F238E27FC236}">
                <a16:creationId xmlns:a16="http://schemas.microsoft.com/office/drawing/2014/main" id="{AE5A2055-9C7A-4D20-A724-394209E6AE75}"/>
              </a:ext>
            </a:extLst>
          </p:cNvPr>
          <p:cNvSpPr txBox="1"/>
          <p:nvPr/>
        </p:nvSpPr>
        <p:spPr>
          <a:xfrm>
            <a:off x="1170432" y="4005840"/>
            <a:ext cx="1050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PRIMARY</a:t>
            </a:r>
          </a:p>
        </p:txBody>
      </p:sp>
    </p:spTree>
    <p:extLst>
      <p:ext uri="{BB962C8B-B14F-4D97-AF65-F5344CB8AC3E}">
        <p14:creationId xmlns:p14="http://schemas.microsoft.com/office/powerpoint/2010/main" val="2612408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E18E3-4907-485E-BCA9-FF5B58CD7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AlwaysOn</a:t>
            </a:r>
            <a:r>
              <a:rPr lang="en-US" dirty="0"/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06EDEB-9487-4D55-A0C1-8C4253392401}"/>
              </a:ext>
            </a:extLst>
          </p:cNvPr>
          <p:cNvSpPr/>
          <p:nvPr/>
        </p:nvSpPr>
        <p:spPr>
          <a:xfrm>
            <a:off x="490092" y="1234427"/>
            <a:ext cx="1067094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So, Microsoft’s marketing goons dumped HADRON.</a:t>
            </a:r>
          </a:p>
          <a:p>
            <a:endParaRPr lang="en-US" sz="3200" dirty="0"/>
          </a:p>
          <a:p>
            <a:r>
              <a:rPr lang="en-US" sz="3200" dirty="0"/>
              <a:t>“</a:t>
            </a:r>
            <a:r>
              <a:rPr lang="en-US" sz="3200" dirty="0" err="1"/>
              <a:t>AlwaysOn</a:t>
            </a:r>
            <a:r>
              <a:rPr lang="en-US" sz="3200" dirty="0"/>
              <a:t>” is now a marketing-only umbrella name for both the FCI and AG technologies. “</a:t>
            </a:r>
            <a:r>
              <a:rPr lang="en-US" sz="3200" dirty="0" err="1"/>
              <a:t>AlwaysOn</a:t>
            </a:r>
            <a:r>
              <a:rPr lang="en-US" sz="3200" dirty="0"/>
              <a:t>” technically refers to two architectures: one old, one new.</a:t>
            </a:r>
          </a:p>
          <a:p>
            <a:endParaRPr lang="en-US" sz="2400" dirty="0"/>
          </a:p>
          <a:p>
            <a:r>
              <a:rPr lang="en-US" sz="2400" dirty="0"/>
              <a:t>We’re just lucky it’s not called </a:t>
            </a:r>
            <a:r>
              <a:rPr lang="en-US" sz="2400" b="1" dirty="0"/>
              <a:t>Power</a:t>
            </a:r>
            <a:r>
              <a:rPr lang="en-US" sz="2400" dirty="0"/>
              <a:t> something.</a:t>
            </a:r>
          </a:p>
          <a:p>
            <a:r>
              <a:rPr lang="en-US" sz="2400" dirty="0"/>
              <a:t>PowerPoint, PowerPivot, </a:t>
            </a:r>
            <a:r>
              <a:rPr lang="en-US" sz="2400" dirty="0" err="1"/>
              <a:t>PowerView</a:t>
            </a:r>
            <a:r>
              <a:rPr lang="en-US" sz="2400" dirty="0"/>
              <a:t>, </a:t>
            </a:r>
            <a:r>
              <a:rPr lang="en-US" sz="2400" dirty="0" err="1"/>
              <a:t>PowerQuery</a:t>
            </a:r>
            <a:r>
              <a:rPr lang="en-US" sz="2400" dirty="0"/>
              <a:t>, </a:t>
            </a:r>
            <a:r>
              <a:rPr lang="en-US" sz="2400" dirty="0" err="1"/>
              <a:t>PowerMap</a:t>
            </a:r>
            <a:r>
              <a:rPr lang="en-US" sz="2400" dirty="0"/>
              <a:t>, PowerShell, PowerApps, </a:t>
            </a:r>
            <a:r>
              <a:rPr lang="en-US" sz="2400" dirty="0" err="1"/>
              <a:t>PowerBI</a:t>
            </a:r>
            <a:r>
              <a:rPr lang="en-US" sz="2400" dirty="0"/>
              <a:t>… defective Surface Power Cord…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50880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E18E3-4907-485E-BCA9-FF5B58CD7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DAG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06EDEB-9487-4D55-A0C1-8C4253392401}"/>
              </a:ext>
            </a:extLst>
          </p:cNvPr>
          <p:cNvSpPr/>
          <p:nvPr/>
        </p:nvSpPr>
        <p:spPr>
          <a:xfrm>
            <a:off x="490092" y="1234427"/>
            <a:ext cx="1067094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“</a:t>
            </a:r>
            <a:r>
              <a:rPr lang="en-US" sz="3200" dirty="0" err="1"/>
              <a:t>AlwaysOn</a:t>
            </a:r>
            <a:r>
              <a:rPr lang="en-US" sz="3200" dirty="0"/>
              <a:t>” Availability Groups may be the marketing name, but we just call it “</a:t>
            </a:r>
            <a:r>
              <a:rPr lang="en-US" sz="3200" b="1" dirty="0"/>
              <a:t>Availability Group” </a:t>
            </a:r>
            <a:r>
              <a:rPr lang="en-US" sz="3200" dirty="0"/>
              <a:t>or “</a:t>
            </a:r>
            <a:r>
              <a:rPr lang="en-US" sz="3200" b="1" dirty="0"/>
              <a:t>AG”.</a:t>
            </a:r>
          </a:p>
          <a:p>
            <a:endParaRPr lang="en-US" sz="3200" dirty="0"/>
          </a:p>
          <a:p>
            <a:r>
              <a:rPr lang="en-US" sz="3200" dirty="0"/>
              <a:t>In secret DBA rooms, we still call it </a:t>
            </a:r>
            <a:r>
              <a:rPr lang="en-US" sz="3200" b="1" dirty="0"/>
              <a:t>HADRON </a:t>
            </a:r>
            <a:r>
              <a:rPr lang="en-US" sz="3200" dirty="0"/>
              <a:t>because it’s cool. (Some of the internals still use HADRON or HADR!)</a:t>
            </a:r>
          </a:p>
          <a:p>
            <a:endParaRPr lang="en-US" sz="3200" dirty="0"/>
          </a:p>
          <a:p>
            <a:r>
              <a:rPr lang="en-US" sz="3200" b="1" dirty="0"/>
              <a:t>We NEVER call it “DAG”.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/>
              <a:t>DAG is a Microsoft Exchange term for a totally different technology. Don’t call it DAG. </a:t>
            </a:r>
          </a:p>
        </p:txBody>
      </p:sp>
    </p:spTree>
    <p:extLst>
      <p:ext uri="{BB962C8B-B14F-4D97-AF65-F5344CB8AC3E}">
        <p14:creationId xmlns:p14="http://schemas.microsoft.com/office/powerpoint/2010/main" val="1329196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</p:spPr>
        <p:txBody>
          <a:bodyPr/>
          <a:lstStyle/>
          <a:p>
            <a:r>
              <a:rPr lang="en-US" dirty="0"/>
              <a:t>Availability Groups Possibilities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456A49-D9F1-4953-8152-0834928543C1}"/>
              </a:ext>
            </a:extLst>
          </p:cNvPr>
          <p:cNvSpPr/>
          <p:nvPr/>
        </p:nvSpPr>
        <p:spPr>
          <a:xfrm>
            <a:off x="115094" y="1080363"/>
            <a:ext cx="1129188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Enterprise Edition Availability Groups </a:t>
            </a:r>
            <a:r>
              <a:rPr lang="en-US" sz="2800" dirty="0"/>
              <a:t>(typical, since SQL 2012)</a:t>
            </a:r>
          </a:p>
          <a:p>
            <a:r>
              <a:rPr lang="en-US" sz="2800" dirty="0"/>
              <a:t>	Synchronous/Async, Automatic Failover possible</a:t>
            </a:r>
          </a:p>
          <a:p>
            <a:r>
              <a:rPr lang="en-US" sz="2800" dirty="0"/>
              <a:t>	Cross-OS possible using WSFC on Windows or Pacemaker on Linux</a:t>
            </a:r>
          </a:p>
          <a:p>
            <a:endParaRPr lang="en-US" sz="2800" dirty="0"/>
          </a:p>
          <a:p>
            <a:r>
              <a:rPr lang="en-US" sz="2800" b="1" dirty="0"/>
              <a:t>Basic Availability Groups </a:t>
            </a:r>
            <a:r>
              <a:rPr lang="en-US" sz="2800" dirty="0"/>
              <a:t>(Introduced in SQL 2016 Standard edition) </a:t>
            </a:r>
          </a:p>
          <a:p>
            <a:r>
              <a:rPr lang="en-US" sz="2800" dirty="0"/>
              <a:t>	 Replaces Mirroring: 2 nodes, secondary replica can’t be used</a:t>
            </a:r>
          </a:p>
          <a:p>
            <a:endParaRPr lang="en-US" sz="2800" dirty="0"/>
          </a:p>
          <a:p>
            <a:r>
              <a:rPr lang="en-US" sz="2800" b="1" dirty="0"/>
              <a:t>Distributed Availability Groups </a:t>
            </a:r>
            <a:r>
              <a:rPr lang="en-US" sz="2800" dirty="0"/>
              <a:t>(Introduced in SQL 2016) </a:t>
            </a:r>
          </a:p>
          <a:p>
            <a:r>
              <a:rPr lang="en-US" sz="2800" dirty="0"/>
              <a:t>	AG treats another AG as a replica (over WAN), up to 17(!) replicas</a:t>
            </a:r>
          </a:p>
          <a:p>
            <a:endParaRPr lang="en-US" sz="2800" dirty="0"/>
          </a:p>
          <a:p>
            <a:r>
              <a:rPr lang="en-US" sz="2800" b="1" dirty="0"/>
              <a:t>Clusterless (!!!) Availability Groups </a:t>
            </a:r>
            <a:r>
              <a:rPr lang="en-US" sz="2800" dirty="0"/>
              <a:t>(Introduced in SQL 2017) …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62884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</p:spPr>
        <p:txBody>
          <a:bodyPr/>
          <a:lstStyle/>
          <a:p>
            <a:r>
              <a:rPr lang="en-US" dirty="0"/>
              <a:t>Clusterless Availability Groups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456A49-D9F1-4953-8152-0834928543C1}"/>
              </a:ext>
            </a:extLst>
          </p:cNvPr>
          <p:cNvSpPr/>
          <p:nvPr/>
        </p:nvSpPr>
        <p:spPr>
          <a:xfrm>
            <a:off x="115094" y="1080363"/>
            <a:ext cx="1129188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New in SQL 2017. Does not require a WSFC! No quorum! </a:t>
            </a:r>
            <a:r>
              <a:rPr lang="en-US" sz="3600" b="1" dirty="0"/>
              <a:t>Hooray!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Cross-OS: Win+Win, Win+Linux, Linux+Linux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No automatic failover, manual failover possible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600" dirty="0"/>
              <a:t>Full-featured, readable sync/</a:t>
            </a:r>
            <a:r>
              <a:rPr lang="en-US" sz="3600" dirty="0" err="1"/>
              <a:t>async</a:t>
            </a:r>
            <a:r>
              <a:rPr lang="en-US" sz="3600" dirty="0"/>
              <a:t> replicas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Create SQL-based listener, so Read-Only Routing possible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Referred to as “Read-scale availability groups” by MS</a:t>
            </a:r>
          </a:p>
        </p:txBody>
      </p:sp>
    </p:spTree>
    <p:extLst>
      <p:ext uri="{BB962C8B-B14F-4D97-AF65-F5344CB8AC3E}">
        <p14:creationId xmlns:p14="http://schemas.microsoft.com/office/powerpoint/2010/main" val="1282003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</p:spPr>
        <p:txBody>
          <a:bodyPr/>
          <a:lstStyle/>
          <a:p>
            <a:r>
              <a:rPr lang="en-US" dirty="0"/>
              <a:t>Availability Groups Features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456A49-D9F1-4953-8152-0834928543C1}"/>
              </a:ext>
            </a:extLst>
          </p:cNvPr>
          <p:cNvSpPr/>
          <p:nvPr/>
        </p:nvSpPr>
        <p:spPr>
          <a:xfrm>
            <a:off x="115094" y="1080363"/>
            <a:ext cx="11291888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Automatic Seeding </a:t>
            </a:r>
            <a:r>
              <a:rPr lang="en-US" sz="3200" dirty="0"/>
              <a:t>(first introduced in SQL 2016) has more improvements, including speed and stability:</a:t>
            </a:r>
          </a:p>
          <a:p>
            <a:pPr marL="457200" indent="-457200">
              <a:buFontTx/>
              <a:buChar char="-"/>
            </a:pPr>
            <a:r>
              <a:rPr lang="en-US" sz="3200" dirty="0"/>
              <a:t>Now file paths on each replica don’t need to match (but they should!)</a:t>
            </a:r>
          </a:p>
          <a:p>
            <a:pPr marL="457200" indent="-457200">
              <a:buFontTx/>
              <a:buChar char="-"/>
            </a:pPr>
            <a:r>
              <a:rPr lang="en-US" sz="3200" dirty="0"/>
              <a:t>Automatic seeding is fast, easy way to stream data to secondary replicas, without a restore or a network share. </a:t>
            </a:r>
          </a:p>
          <a:p>
            <a:pPr marL="457200" indent="-457200">
              <a:buFontTx/>
              <a:buChar char="-"/>
            </a:pPr>
            <a:r>
              <a:rPr lang="en-US" sz="3200" dirty="0"/>
              <a:t>It performs a backup using the Mirroring endpoint as a virtual backup device, and can compress the data transfer to reduce network usage.</a:t>
            </a:r>
          </a:p>
          <a:p>
            <a:pPr marL="457200" indent="-457200">
              <a:buFontTx/>
              <a:buChar char="-"/>
            </a:pPr>
            <a:endParaRPr lang="en-US" sz="3200" dirty="0"/>
          </a:p>
          <a:p>
            <a:endParaRPr lang="en-US" sz="3200" dirty="0"/>
          </a:p>
          <a:p>
            <a:pPr marL="457200" indent="-457200">
              <a:buFontTx/>
              <a:buChar char="-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990999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</p:spPr>
        <p:txBody>
          <a:bodyPr/>
          <a:lstStyle/>
          <a:p>
            <a:r>
              <a:rPr lang="en-US" dirty="0"/>
              <a:t>Availability Groups Features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456A49-D9F1-4953-8152-0834928543C1}"/>
              </a:ext>
            </a:extLst>
          </p:cNvPr>
          <p:cNvSpPr/>
          <p:nvPr/>
        </p:nvSpPr>
        <p:spPr>
          <a:xfrm>
            <a:off x="115094" y="1436979"/>
            <a:ext cx="1129188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Distributed transaction support: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SQL 2016 introduced support for distributed transactions using DTC for databases </a:t>
            </a:r>
            <a:r>
              <a:rPr lang="en-US" sz="3200" b="1" dirty="0"/>
              <a:t>on different instances</a:t>
            </a:r>
            <a:r>
              <a:rPr lang="en-US" sz="32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SQL 2017 allows for cross-database transactions using DTC for databases </a:t>
            </a:r>
            <a:r>
              <a:rPr lang="en-US" sz="3200" b="1" dirty="0"/>
              <a:t>on the same or different instances</a:t>
            </a:r>
            <a:r>
              <a:rPr lang="en-US" sz="3200" dirty="0"/>
              <a:t>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SQL 2017 now uses DTC even when databases in an availability group in the same instance of SQL Server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New syntax needed to support setup of the Availability Group: DTC_SUPPORT = PER_DB</a:t>
            </a:r>
          </a:p>
        </p:txBody>
      </p:sp>
    </p:spTree>
    <p:extLst>
      <p:ext uri="{BB962C8B-B14F-4D97-AF65-F5344CB8AC3E}">
        <p14:creationId xmlns:p14="http://schemas.microsoft.com/office/powerpoint/2010/main" val="1245284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E18E3-4907-485E-BCA9-FF5B58CD7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insight built-in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06EDEB-9487-4D55-A0C1-8C4253392401}"/>
              </a:ext>
            </a:extLst>
          </p:cNvPr>
          <p:cNvSpPr/>
          <p:nvPr/>
        </p:nvSpPr>
        <p:spPr>
          <a:xfrm>
            <a:off x="490092" y="1234427"/>
            <a:ext cx="10670945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Tons of internal metrics about AG performance, health</a:t>
            </a:r>
          </a:p>
          <a:p>
            <a:endParaRPr lang="en-US" sz="3200" dirty="0"/>
          </a:p>
          <a:p>
            <a:r>
              <a:rPr lang="en-US" sz="3200" dirty="0"/>
              <a:t>Measure the delay of synchronous mode vs asynchronous</a:t>
            </a: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2000" dirty="0"/>
              <a:t>Samples: </a:t>
            </a:r>
          </a:p>
          <a:p>
            <a:r>
              <a:rPr lang="en-US" sz="2000" dirty="0">
                <a:hlinkClick r:id="rId2"/>
              </a:rPr>
              <a:t>https://github.com/williamadba/sql-server-toolbox/tree/master/Availability%20Groups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13083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E18E3-4907-485E-BCA9-FF5B58CD7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SQL Offerings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06EDEB-9487-4D55-A0C1-8C4253392401}"/>
              </a:ext>
            </a:extLst>
          </p:cNvPr>
          <p:cNvSpPr/>
          <p:nvPr/>
        </p:nvSpPr>
        <p:spPr>
          <a:xfrm>
            <a:off x="490092" y="1234427"/>
            <a:ext cx="10670945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Availability Groups are IaaS only, not for PaaS:</a:t>
            </a:r>
          </a:p>
          <a:p>
            <a:endParaRPr lang="en-US" sz="3600" dirty="0"/>
          </a:p>
          <a:p>
            <a:r>
              <a:rPr lang="en-US" sz="3600" dirty="0"/>
              <a:t>Azure SQL Databases </a:t>
            </a:r>
          </a:p>
          <a:p>
            <a:r>
              <a:rPr lang="en-US" sz="3600" dirty="0"/>
              <a:t>-or-</a:t>
            </a:r>
          </a:p>
          <a:p>
            <a:r>
              <a:rPr lang="en-US" sz="3600" dirty="0"/>
              <a:t>Azure SQL Database Managed Instances (preview)</a:t>
            </a:r>
            <a:r>
              <a:rPr lang="en-US" sz="3600" baseline="30000" dirty="0"/>
              <a:t>1</a:t>
            </a:r>
          </a:p>
          <a:p>
            <a:endParaRPr lang="en-US" sz="3600" dirty="0"/>
          </a:p>
          <a:p>
            <a:r>
              <a:rPr lang="en-US" sz="3600" dirty="0"/>
              <a:t>Both cloud-first technologies have High Availability built-in, cannot join an IaaS AG.</a:t>
            </a:r>
          </a:p>
          <a:p>
            <a:r>
              <a:rPr lang="en-US" sz="1200" dirty="0"/>
              <a:t>1 </a:t>
            </a:r>
            <a:r>
              <a:rPr lang="en-US" sz="1200" dirty="0">
                <a:hlinkClick r:id="rId3"/>
              </a:rPr>
              <a:t>https://docs.microsoft.com/en-us/azure/sql-database/sql-database-managed-instance</a:t>
            </a:r>
            <a:endParaRPr lang="en-US" sz="12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97660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E18E3-4907-485E-BCA9-FF5B58CD7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SQL Offerings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06EDEB-9487-4D55-A0C1-8C4253392401}"/>
              </a:ext>
            </a:extLst>
          </p:cNvPr>
          <p:cNvSpPr/>
          <p:nvPr/>
        </p:nvSpPr>
        <p:spPr>
          <a:xfrm>
            <a:off x="490092" y="1234427"/>
            <a:ext cx="10670945" cy="5601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For Azure SQL Databases, Geo-Replication of your data is literally a few clicks. And Read-only Replica Scale-Out is available (in preview).</a:t>
            </a:r>
            <a:r>
              <a:rPr lang="en-US" sz="3600" baseline="30000" dirty="0"/>
              <a:t>1</a:t>
            </a:r>
            <a:br>
              <a:rPr lang="en-US" sz="3600" baseline="30000" dirty="0"/>
            </a:br>
            <a:endParaRPr lang="en-US" sz="3600" baseline="30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For Azure SQL Managed Instance (still in preview), High Availability is built-in, and based on Azure Service Fabric.</a:t>
            </a:r>
            <a:r>
              <a:rPr lang="en-US" sz="3600" baseline="30000" dirty="0"/>
              <a:t>2</a:t>
            </a:r>
          </a:p>
          <a:p>
            <a:endParaRPr lang="en-US" sz="3600" baseline="30000" dirty="0"/>
          </a:p>
          <a:p>
            <a:r>
              <a:rPr lang="en-US" sz="1200" dirty="0"/>
              <a:t>1 </a:t>
            </a:r>
            <a:r>
              <a:rPr lang="en-US" sz="1200" dirty="0">
                <a:hlinkClick r:id="rId3"/>
              </a:rPr>
              <a:t>https://docs.microsoft.com/en-us/azure/sql-database/sql-database-read-scale-out</a:t>
            </a:r>
            <a:endParaRPr lang="en-US" sz="1200" dirty="0"/>
          </a:p>
          <a:p>
            <a:r>
              <a:rPr lang="en-US" sz="1200" dirty="0"/>
              <a:t>2 </a:t>
            </a:r>
            <a:r>
              <a:rPr lang="en-US" sz="1200" dirty="0">
                <a:hlinkClick r:id="rId4"/>
              </a:rPr>
              <a:t>https://docs.microsoft.com/en-us/azure/sql-database/sql-database-managed-instance</a:t>
            </a:r>
            <a:endParaRPr lang="en-US" sz="1200" dirty="0"/>
          </a:p>
          <a:p>
            <a:endParaRPr lang="en-US" sz="2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6993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LARGE HADRON: The LCH is the biggest scientific experiment on Earth.">
            <a:extLst>
              <a:ext uri="{FF2B5EF4-FFF2-40B4-BE49-F238E27FC236}">
                <a16:creationId xmlns:a16="http://schemas.microsoft.com/office/drawing/2014/main" id="{A392F8EF-1B04-48B6-BF43-07638C912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112" y="1080363"/>
            <a:ext cx="6060380" cy="4540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BA28A0E-CAAE-465A-8472-85670FCAC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</p:spPr>
        <p:txBody>
          <a:bodyPr/>
          <a:lstStyle/>
          <a:p>
            <a:r>
              <a:rPr lang="en-US" dirty="0"/>
              <a:t>HADRON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883DB-6894-4718-8ECE-6F923F2CD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125" y="1271238"/>
            <a:ext cx="5107987" cy="4680000"/>
          </a:xfrm>
        </p:spPr>
        <p:txBody>
          <a:bodyPr>
            <a:normAutofit/>
          </a:bodyPr>
          <a:lstStyle/>
          <a:p>
            <a:r>
              <a:rPr lang="en-US" dirty="0"/>
              <a:t>Large Hadron Collider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17 mile-across circle beneath the France–Switzerland border near Geneva.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complex experimental facility ever built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Largest machine in the world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After decades of work, first research took March 2010</a:t>
            </a:r>
          </a:p>
        </p:txBody>
      </p:sp>
      <p:pic>
        <p:nvPicPr>
          <p:cNvPr id="2050" name="Picture 2" descr="Image result for large hadron collider">
            <a:extLst>
              <a:ext uri="{FF2B5EF4-FFF2-40B4-BE49-F238E27FC236}">
                <a16:creationId xmlns:a16="http://schemas.microsoft.com/office/drawing/2014/main" id="{627868FD-F0E9-4177-9E7C-BBB3C5116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112" y="-454154"/>
            <a:ext cx="6052376" cy="310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large hadron collider">
            <a:extLst>
              <a:ext uri="{FF2B5EF4-FFF2-40B4-BE49-F238E27FC236}">
                <a16:creationId xmlns:a16="http://schemas.microsoft.com/office/drawing/2014/main" id="{2879673C-C89B-4C3F-BD47-7918D88B6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112" y="4369409"/>
            <a:ext cx="6052376" cy="2110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5533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82323" y="6000162"/>
            <a:ext cx="2592070" cy="345009"/>
          </a:xfrm>
        </p:spPr>
        <p:txBody>
          <a:bodyPr/>
          <a:lstStyle/>
          <a:p>
            <a:fld id="{2E0BB6B2-C08D-E949-9A0B-C95772D02915}" type="slidenum">
              <a:rPr lang="en-US" smtClean="0">
                <a:solidFill>
                  <a:srgbClr val="82BC00"/>
                </a:solidFill>
              </a:rPr>
              <a:t>20</a:t>
            </a:fld>
            <a:endParaRPr lang="en-US">
              <a:solidFill>
                <a:srgbClr val="82BC00"/>
              </a:solidFill>
            </a:endParaRPr>
          </a:p>
        </p:txBody>
      </p:sp>
      <p:pic>
        <p:nvPicPr>
          <p:cNvPr id="38" name="Content Placeholder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" y="5812998"/>
            <a:ext cx="11520308" cy="79719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8CD4BE2-6C9A-4E02-B3AD-13EF8B6B29E8}"/>
              </a:ext>
            </a:extLst>
          </p:cNvPr>
          <p:cNvSpPr/>
          <p:nvPr/>
        </p:nvSpPr>
        <p:spPr>
          <a:xfrm>
            <a:off x="100214" y="1394783"/>
            <a:ext cx="11343776" cy="4433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15000"/>
              </a:lnSpc>
              <a:spcBef>
                <a:spcPts val="567"/>
              </a:spcBef>
            </a:pPr>
            <a:r>
              <a:rPr lang="en-US" sz="3402" b="1" dirty="0">
                <a:latin typeface="Geogrotesque Regular" panose="02000506040000020004" pitchFamily="50" charset="0"/>
                <a:ea typeface="MS Mincho" panose="02020609040205080304" pitchFamily="49" charset="-128"/>
                <a:cs typeface="Calibri" panose="020F0502020204030204" pitchFamily="34" charset="0"/>
              </a:rPr>
              <a:t>The Sparkhound SQL DBA Team</a:t>
            </a:r>
          </a:p>
          <a:p>
            <a:pPr marL="324006" indent="-324006" fontAlgn="base">
              <a:lnSpc>
                <a:spcPct val="115000"/>
              </a:lnSpc>
              <a:spcBef>
                <a:spcPts val="567"/>
              </a:spcBef>
              <a:buFont typeface="Symbol" panose="05050102010706020507" pitchFamily="18" charset="2"/>
              <a:buChar char=""/>
            </a:pPr>
            <a:r>
              <a:rPr lang="en-US" sz="2646" b="1" dirty="0">
                <a:latin typeface="Geogrotesque Regular" panose="02000506040000020004" pitchFamily="50" charset="0"/>
                <a:ea typeface="MS Mincho" panose="02020609040205080304" pitchFamily="49" charset="-128"/>
                <a:cs typeface="Calibri" panose="020F0502020204030204" pitchFamily="34" charset="0"/>
              </a:rPr>
              <a:t>Knowledge Transfer – </a:t>
            </a:r>
            <a:r>
              <a:rPr lang="en-US" sz="2646" dirty="0">
                <a:latin typeface="Geogrotesque Regular" panose="02000506040000020004" pitchFamily="50" charset="0"/>
                <a:ea typeface="MS Mincho" panose="02020609040205080304" pitchFamily="49" charset="-128"/>
                <a:cs typeface="Calibri" panose="020F0502020204030204" pitchFamily="34" charset="0"/>
              </a:rPr>
              <a:t>We work with your </a:t>
            </a:r>
            <a:r>
              <a:rPr lang="en-US" sz="2646" b="1" dirty="0" err="1">
                <a:latin typeface="Geogrotesque Regular" panose="02000506040000020004" pitchFamily="50" charset="0"/>
                <a:ea typeface="MS Mincho" panose="02020609040205080304" pitchFamily="49" charset="-128"/>
                <a:cs typeface="Calibri" panose="020F0502020204030204" pitchFamily="34" charset="0"/>
              </a:rPr>
              <a:t>Devs</a:t>
            </a:r>
            <a:r>
              <a:rPr lang="en-US" sz="2646" b="1" dirty="0">
                <a:latin typeface="Geogrotesque Regular" panose="02000506040000020004" pitchFamily="50" charset="0"/>
                <a:ea typeface="MS Mincho" panose="02020609040205080304" pitchFamily="49" charset="-128"/>
                <a:cs typeface="Calibri" panose="020F0502020204030204" pitchFamily="34" charset="0"/>
              </a:rPr>
              <a:t>, DBA’s, “accidental” DBA’s.</a:t>
            </a:r>
            <a:endParaRPr lang="en-US" sz="2646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24006" indent="-324006" fontAlgn="base">
              <a:lnSpc>
                <a:spcPct val="115000"/>
              </a:lnSpc>
              <a:spcBef>
                <a:spcPts val="567"/>
              </a:spcBef>
              <a:buFont typeface="Symbol" panose="05050102010706020507" pitchFamily="18" charset="2"/>
              <a:buChar char=""/>
            </a:pPr>
            <a:r>
              <a:rPr lang="en-US" sz="2646" b="1" dirty="0">
                <a:latin typeface="Geogrotesque Regular" panose="02000506040000020004" pitchFamily="50" charset="0"/>
                <a:ea typeface="MS Mincho" panose="02020609040205080304" pitchFamily="49" charset="-128"/>
                <a:cs typeface="Calibri" panose="020F0502020204030204" pitchFamily="34" charset="0"/>
              </a:rPr>
              <a:t>Pros Nearby – </a:t>
            </a:r>
            <a:r>
              <a:rPr lang="en-US" sz="2646" dirty="0">
                <a:latin typeface="Geogrotesque Regular" panose="02000506040000020004" pitchFamily="50" charset="0"/>
                <a:ea typeface="MS Mincho" panose="02020609040205080304" pitchFamily="49" charset="-128"/>
                <a:cs typeface="Calibri" panose="020F0502020204030204" pitchFamily="34" charset="0"/>
              </a:rPr>
              <a:t>Sparkhound’s DBA team of FTE’s are US-based, CT zone.</a:t>
            </a:r>
            <a:endParaRPr lang="en-US" sz="2646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24006" indent="-324006" fontAlgn="base">
              <a:lnSpc>
                <a:spcPct val="115000"/>
              </a:lnSpc>
              <a:spcBef>
                <a:spcPts val="567"/>
              </a:spcBef>
              <a:buFont typeface="Symbol" panose="05050102010706020507" pitchFamily="18" charset="2"/>
              <a:buChar char=""/>
            </a:pPr>
            <a:r>
              <a:rPr lang="en-US" sz="2646" b="1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Microsoft &amp; Peer Recognized – </a:t>
            </a:r>
            <a:r>
              <a:rPr lang="en-US" sz="2646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Sparkhound DBA team is 100% Microsoft </a:t>
            </a:r>
            <a:r>
              <a:rPr lang="en-US" sz="2646" b="1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certified</a:t>
            </a:r>
            <a:r>
              <a:rPr lang="en-US" sz="2646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, and members have spoken at conferences and user groups.</a:t>
            </a:r>
            <a:endParaRPr lang="en-US" sz="2646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24006" indent="-324006" fontAlgn="base">
              <a:lnSpc>
                <a:spcPct val="115000"/>
              </a:lnSpc>
              <a:spcBef>
                <a:spcPts val="567"/>
              </a:spcBef>
              <a:buFont typeface="Symbol" panose="05050102010706020507" pitchFamily="18" charset="2"/>
              <a:buChar char=""/>
            </a:pPr>
            <a:r>
              <a:rPr lang="en-US" sz="2646" b="1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Proven Success –</a:t>
            </a:r>
            <a:r>
              <a:rPr lang="en-US" sz="2646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 For years we have supported servers in </a:t>
            </a:r>
            <a:r>
              <a:rPr lang="en-US" sz="2646" b="1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US </a:t>
            </a:r>
            <a:r>
              <a:rPr lang="en-US" sz="2646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en-US" sz="2646" b="1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 Europe</a:t>
            </a:r>
            <a:r>
              <a:rPr lang="en-US" sz="2646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646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24006" indent="-324006" fontAlgn="base">
              <a:lnSpc>
                <a:spcPct val="115000"/>
              </a:lnSpc>
              <a:spcBef>
                <a:spcPts val="567"/>
              </a:spcBef>
              <a:buFont typeface="Symbol" panose="05050102010706020507" pitchFamily="18" charset="2"/>
              <a:buChar char=""/>
            </a:pPr>
            <a:r>
              <a:rPr lang="en-US" sz="2646" b="1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Dev Background – </a:t>
            </a:r>
            <a:r>
              <a:rPr lang="en-US" sz="2646" dirty="0">
                <a:latin typeface="Geogrotesque Regular" panose="02000506040000020004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Experience as former developers provides context.</a:t>
            </a:r>
          </a:p>
          <a:p>
            <a:pPr marL="324006" indent="-324006" fontAlgn="base">
              <a:lnSpc>
                <a:spcPct val="115000"/>
              </a:lnSpc>
              <a:spcBef>
                <a:spcPts val="567"/>
              </a:spcBef>
              <a:buFont typeface="Symbol" panose="05050102010706020507" pitchFamily="18" charset="2"/>
              <a:buChar char=""/>
            </a:pPr>
            <a:r>
              <a:rPr lang="en-US" sz="2646" b="1" dirty="0">
                <a:latin typeface="Geogrotesque Regular" panose="02000506040000020004" pitchFamily="50" charset="0"/>
                <a:cs typeface="Times New Roman" panose="02020603050405020304" pitchFamily="18" charset="0"/>
              </a:rPr>
              <a:t>The Checklist - </a:t>
            </a:r>
            <a:r>
              <a:rPr lang="en-US" sz="2646" dirty="0">
                <a:latin typeface="Geogrotesque Regular" panose="02000506040000020004" pitchFamily="50" charset="0"/>
                <a:cs typeface="Times New Roman" panose="02020603050405020304" pitchFamily="18" charset="0"/>
              </a:rPr>
              <a:t>Reference for future checks, audit prep, new SQL builds.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26CDE19-ECCF-4F03-B639-39139700C9A7}"/>
              </a:ext>
            </a:extLst>
          </p:cNvPr>
          <p:cNvGrpSpPr/>
          <p:nvPr/>
        </p:nvGrpSpPr>
        <p:grpSpPr>
          <a:xfrm>
            <a:off x="369599" y="213639"/>
            <a:ext cx="10636296" cy="1160725"/>
            <a:chOff x="297745" y="254087"/>
            <a:chExt cx="11256443" cy="122840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AD8EB1-0BC9-4749-9EAE-CF6ADD3A8AC7}"/>
                </a:ext>
              </a:extLst>
            </p:cNvPr>
            <p:cNvSpPr/>
            <p:nvPr/>
          </p:nvSpPr>
          <p:spPr>
            <a:xfrm>
              <a:off x="297745" y="259278"/>
              <a:ext cx="3143300" cy="548640"/>
            </a:xfrm>
            <a:prstGeom prst="rect">
              <a:avLst/>
            </a:prstGeom>
            <a:solidFill>
              <a:srgbClr val="00B6B4"/>
            </a:solidFill>
            <a:ln>
              <a:solidFill>
                <a:srgbClr val="00B6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646" b="1" i="1" dirty="0">
                  <a:solidFill>
                    <a:schemeClr val="bg1"/>
                  </a:solidFill>
                  <a:latin typeface="Geogrotesque SemiBold" charset="0"/>
                  <a:ea typeface="Geogrotesque SemiBold" charset="0"/>
                  <a:cs typeface="Geogrotesque SemiBold" charset="0"/>
                </a:rPr>
                <a:t>HEALTH CHECK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BF69BC4-108F-4375-B289-ABD75052E016}"/>
                </a:ext>
              </a:extLst>
            </p:cNvPr>
            <p:cNvSpPr/>
            <p:nvPr/>
          </p:nvSpPr>
          <p:spPr>
            <a:xfrm>
              <a:off x="4538285" y="254087"/>
              <a:ext cx="3032448" cy="548640"/>
            </a:xfrm>
            <a:prstGeom prst="rect">
              <a:avLst/>
            </a:prstGeom>
            <a:solidFill>
              <a:srgbClr val="82BC00"/>
            </a:solidFill>
            <a:ln>
              <a:solidFill>
                <a:srgbClr val="82B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646" b="1" i="1" dirty="0">
                  <a:solidFill>
                    <a:schemeClr val="bg1"/>
                  </a:solidFill>
                  <a:latin typeface="Geogrotesque SemiBold" charset="0"/>
                  <a:ea typeface="Geogrotesque SemiBold" charset="0"/>
                  <a:cs typeface="Geogrotesque SemiBold" charset="0"/>
                </a:rPr>
                <a:t>REMEDIATION</a:t>
              </a:r>
              <a:endParaRPr lang="en-US" sz="2646" dirty="0">
                <a:solidFill>
                  <a:schemeClr val="bg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C1F80CD-742A-45AB-BABC-80ACC0F13FA5}"/>
                </a:ext>
              </a:extLst>
            </p:cNvPr>
            <p:cNvSpPr/>
            <p:nvPr/>
          </p:nvSpPr>
          <p:spPr>
            <a:xfrm>
              <a:off x="8537719" y="264852"/>
              <a:ext cx="3016469" cy="548640"/>
            </a:xfrm>
            <a:prstGeom prst="rect">
              <a:avLst/>
            </a:prstGeom>
            <a:solidFill>
              <a:srgbClr val="EA6143"/>
            </a:solidFill>
            <a:ln>
              <a:solidFill>
                <a:srgbClr val="EA61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646" b="1" i="1" dirty="0">
                  <a:solidFill>
                    <a:schemeClr val="bg1"/>
                  </a:solidFill>
                  <a:latin typeface="Geogrotesque SemiBold" charset="0"/>
                  <a:ea typeface="Geogrotesque SemiBold" charset="0"/>
                  <a:cs typeface="Geogrotesque SemiBold" charset="0"/>
                </a:rPr>
                <a:t>MANAGED SQL</a:t>
              </a:r>
              <a:endParaRPr lang="en-US" sz="2646" dirty="0">
                <a:solidFill>
                  <a:schemeClr val="bg1"/>
                </a:solidFill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CF1B979-101D-4F49-9C10-0032A5929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13644" y="917771"/>
              <a:ext cx="520321" cy="564717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7D0C01F-6910-4F7A-A4A9-ABEAB37BA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59311" y="995760"/>
              <a:ext cx="790396" cy="393192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612C8AE-E600-483F-872F-F5AB58992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83267" y="942268"/>
              <a:ext cx="1125371" cy="4955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7035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ounded Rectangle 43"/>
          <p:cNvSpPr/>
          <p:nvPr/>
        </p:nvSpPr>
        <p:spPr>
          <a:xfrm>
            <a:off x="2852809" y="2547575"/>
            <a:ext cx="1273467" cy="17278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323">
              <a:solidFill>
                <a:srgbClr val="EA6143"/>
              </a:solidFill>
              <a:latin typeface="Geogrotesque" charset="0"/>
              <a:ea typeface="Geogrotesque" charset="0"/>
              <a:cs typeface="Geogrotesque" charset="0"/>
            </a:endParaRPr>
          </a:p>
          <a:p>
            <a:pPr algn="ctr"/>
            <a:endParaRPr lang="en-US" sz="1323">
              <a:solidFill>
                <a:srgbClr val="EA6143"/>
              </a:solidFill>
              <a:latin typeface="Geogrotesque" charset="0"/>
              <a:ea typeface="Geogrotesque" charset="0"/>
              <a:cs typeface="Geogrotesque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82323" y="6000162"/>
            <a:ext cx="2592070" cy="345009"/>
          </a:xfrm>
        </p:spPr>
        <p:txBody>
          <a:bodyPr/>
          <a:lstStyle/>
          <a:p>
            <a:fld id="{2E0BB6B2-C08D-E949-9A0B-C95772D02915}" type="slidenum">
              <a:rPr lang="en-US" smtClean="0">
                <a:solidFill>
                  <a:srgbClr val="82BC00"/>
                </a:solidFill>
              </a:rPr>
              <a:t>21</a:t>
            </a:fld>
            <a:endParaRPr lang="en-US">
              <a:solidFill>
                <a:srgbClr val="82BC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32329" y="906675"/>
            <a:ext cx="2970127" cy="518414"/>
          </a:xfrm>
          <a:prstGeom prst="rect">
            <a:avLst/>
          </a:prstGeom>
          <a:solidFill>
            <a:srgbClr val="00B6B4"/>
          </a:solidFill>
          <a:ln>
            <a:solidFill>
              <a:srgbClr val="00B6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b="1" i="1" dirty="0">
                <a:solidFill>
                  <a:schemeClr val="bg1"/>
                </a:solidFill>
                <a:latin typeface="Geogrotesque SemiBold" charset="0"/>
                <a:ea typeface="Geogrotesque SemiBold" charset="0"/>
                <a:cs typeface="Geogrotesque SemiBold" charset="0"/>
              </a:rPr>
              <a:t>HEALTH CHECK</a:t>
            </a:r>
          </a:p>
        </p:txBody>
      </p:sp>
      <p:sp>
        <p:nvSpPr>
          <p:cNvPr id="8" name="Rectangle 7"/>
          <p:cNvSpPr/>
          <p:nvPr/>
        </p:nvSpPr>
        <p:spPr>
          <a:xfrm>
            <a:off x="4439246" y="901770"/>
            <a:ext cx="2865383" cy="518414"/>
          </a:xfrm>
          <a:prstGeom prst="rect">
            <a:avLst/>
          </a:prstGeom>
          <a:solidFill>
            <a:srgbClr val="82BC00"/>
          </a:solidFill>
          <a:ln>
            <a:solidFill>
              <a:srgbClr val="82B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b="1" i="1" dirty="0">
                <a:solidFill>
                  <a:schemeClr val="bg1"/>
                </a:solidFill>
                <a:latin typeface="Geogrotesque SemiBold" charset="0"/>
                <a:ea typeface="Geogrotesque SemiBold" charset="0"/>
                <a:cs typeface="Geogrotesque SemiBold" charset="0"/>
              </a:rPr>
              <a:t>REMEDIATION</a:t>
            </a:r>
            <a:endParaRPr lang="en-US" sz="2646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218342" y="911942"/>
            <a:ext cx="2850284" cy="518414"/>
          </a:xfrm>
          <a:prstGeom prst="rect">
            <a:avLst/>
          </a:prstGeom>
          <a:solidFill>
            <a:srgbClr val="EA6143"/>
          </a:solidFill>
          <a:ln>
            <a:solidFill>
              <a:srgbClr val="EA61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6" b="1" i="1" dirty="0">
                <a:solidFill>
                  <a:schemeClr val="bg1"/>
                </a:solidFill>
                <a:latin typeface="Geogrotesque SemiBold" charset="0"/>
                <a:ea typeface="Geogrotesque SemiBold" charset="0"/>
                <a:cs typeface="Geogrotesque SemiBold" charset="0"/>
              </a:rPr>
              <a:t>MANAGED SQL</a:t>
            </a:r>
            <a:endParaRPr lang="en-US" sz="2646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1241" y="1528891"/>
            <a:ext cx="491655" cy="53360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98512" y="1602582"/>
            <a:ext cx="746851" cy="371530"/>
          </a:xfrm>
          <a:prstGeom prst="rect">
            <a:avLst/>
          </a:prstGeom>
        </p:spPr>
      </p:pic>
      <p:sp>
        <p:nvSpPr>
          <p:cNvPr id="21" name="Title 1"/>
          <p:cNvSpPr txBox="1">
            <a:spLocks/>
          </p:cNvSpPr>
          <p:nvPr/>
        </p:nvSpPr>
        <p:spPr>
          <a:xfrm>
            <a:off x="373080" y="-29657"/>
            <a:ext cx="9936268" cy="1056255"/>
          </a:xfrm>
          <a:prstGeom prst="rect">
            <a:avLst/>
          </a:prstGeom>
        </p:spPr>
        <p:txBody>
          <a:bodyPr vert="horz" lIns="86402" tIns="43201" rIns="86402" bIns="4320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2" b="1" i="1" dirty="0">
                <a:solidFill>
                  <a:srgbClr val="82BC00"/>
                </a:solidFill>
                <a:latin typeface="Geogrotesque SemiBold" charset="0"/>
                <a:ea typeface="Geogrotesque SemiBold" charset="0"/>
                <a:cs typeface="Geogrotesque SemiBold" charset="0"/>
              </a:rPr>
              <a:t>Sparkhound Managed SQL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2329" y="2190520"/>
            <a:ext cx="2549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Interactive Health Check</a:t>
            </a:r>
          </a:p>
          <a:p>
            <a:pPr algn="ctr"/>
            <a:r>
              <a:rPr lang="en-US" dirty="0">
                <a:solidFill>
                  <a:srgbClr val="92D05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Windows, SQL, Process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72614" y="3910382"/>
            <a:ext cx="23413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Emphasis on</a:t>
            </a:r>
            <a:b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</a:br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Knowledge Transfer</a:t>
            </a:r>
          </a:p>
          <a:p>
            <a:pPr algn="ctr"/>
            <a:r>
              <a:rPr lang="en-US" sz="2000" dirty="0">
                <a:solidFill>
                  <a:srgbClr val="92D05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What, Why, How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41483" y="2543320"/>
            <a:ext cx="10332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3830"/>
                </a:solidFill>
                <a:latin typeface="Geogrotesque SemiBold" charset="0"/>
                <a:ea typeface="Geogrotesque SemiBold" charset="0"/>
                <a:cs typeface="Geogrotesque SemiBold" charset="0"/>
              </a:rPr>
              <a:t>Checklist</a:t>
            </a:r>
            <a:br>
              <a:rPr lang="en-US" b="1" dirty="0">
                <a:solidFill>
                  <a:srgbClr val="003830"/>
                </a:solidFill>
                <a:latin typeface="Geogrotesque SemiBold" charset="0"/>
                <a:ea typeface="Geogrotesque SemiBold" charset="0"/>
                <a:cs typeface="Geogrotesque SemiBold" charset="0"/>
              </a:rPr>
            </a:br>
            <a:endParaRPr lang="en-US" b="1" dirty="0">
              <a:solidFill>
                <a:srgbClr val="003830"/>
              </a:solidFill>
              <a:latin typeface="Geogrotesque SemiBold" charset="0"/>
              <a:ea typeface="Geogrotesque SemiBold" charset="0"/>
              <a:cs typeface="Geogrotesque SemiBold" charset="0"/>
            </a:endParaRPr>
          </a:p>
          <a:p>
            <a:pPr algn="ctr"/>
            <a:r>
              <a:rPr lang="en-US" dirty="0">
                <a:solidFill>
                  <a:schemeClr val="accent2"/>
                </a:solidFill>
                <a:latin typeface="Geogrotesque Regular" panose="02000506040000020004" pitchFamily="50" charset="0"/>
                <a:ea typeface="Geogrotesque Medium" charset="0"/>
                <a:cs typeface="Geogrotesque Medium" charset="0"/>
              </a:rPr>
              <a:t>Critical</a:t>
            </a:r>
          </a:p>
          <a:p>
            <a:pPr algn="ctr"/>
            <a:r>
              <a:rPr lang="en-US" dirty="0">
                <a:solidFill>
                  <a:srgbClr val="FF0000"/>
                </a:solidFill>
                <a:latin typeface="Geogrotesque Regular" panose="02000506040000020004" pitchFamily="50" charset="0"/>
                <a:ea typeface="Geogrotesque Medium" charset="0"/>
                <a:cs typeface="Geogrotesque Medium" charset="0"/>
              </a:rPr>
              <a:t>High</a:t>
            </a:r>
          </a:p>
          <a:p>
            <a:pPr algn="ctr"/>
            <a:r>
              <a:rPr lang="en-US" b="1" dirty="0">
                <a:solidFill>
                  <a:srgbClr val="FFC000"/>
                </a:solidFill>
                <a:latin typeface="Geogrotesque Regular" panose="02000506040000020004" pitchFamily="50" charset="0"/>
                <a:ea typeface="Geogrotesque Medium" charset="0"/>
                <a:cs typeface="Geogrotesque Medium" charset="0"/>
              </a:rPr>
              <a:t>Medium</a:t>
            </a:r>
          </a:p>
          <a:p>
            <a:pPr algn="ctr"/>
            <a:r>
              <a:rPr lang="en-US" dirty="0">
                <a:solidFill>
                  <a:srgbClr val="00B0F0"/>
                </a:solidFill>
                <a:latin typeface="Geogrotesque Regular" panose="02000506040000020004" pitchFamily="50" charset="0"/>
                <a:ea typeface="Geogrotesque Medium" charset="0"/>
                <a:cs typeface="Geogrotesque Medium" charset="0"/>
              </a:rPr>
              <a:t>Low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191066" y="2308829"/>
            <a:ext cx="15115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Remediation</a:t>
            </a:r>
          </a:p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Planning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7834" y="3404421"/>
            <a:ext cx="111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Checklist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11112" y="3318095"/>
            <a:ext cx="15613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Maintenance</a:t>
            </a:r>
          </a:p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Window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799289" y="2789848"/>
            <a:ext cx="802663" cy="349466"/>
          </a:xfrm>
          <a:prstGeom prst="straightConnector1">
            <a:avLst/>
          </a:prstGeom>
          <a:ln>
            <a:solidFill>
              <a:srgbClr val="EA61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1855861" y="3396746"/>
            <a:ext cx="746092" cy="470589"/>
          </a:xfrm>
          <a:prstGeom prst="straightConnector1">
            <a:avLst/>
          </a:prstGeom>
          <a:ln>
            <a:solidFill>
              <a:srgbClr val="EA61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4128931" y="2894598"/>
            <a:ext cx="572678" cy="1"/>
          </a:xfrm>
          <a:prstGeom prst="straightConnector1">
            <a:avLst/>
          </a:prstGeom>
          <a:ln>
            <a:solidFill>
              <a:srgbClr val="EA61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Arc 38"/>
          <p:cNvSpPr/>
          <p:nvPr/>
        </p:nvSpPr>
        <p:spPr>
          <a:xfrm rot="14986368">
            <a:off x="5051271" y="2898746"/>
            <a:ext cx="746851" cy="606897"/>
          </a:xfrm>
          <a:prstGeom prst="arc">
            <a:avLst/>
          </a:prstGeom>
          <a:ln>
            <a:solidFill>
              <a:srgbClr val="EA61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90"/>
          </a:p>
        </p:txBody>
      </p:sp>
      <p:sp>
        <p:nvSpPr>
          <p:cNvPr id="40" name="Arc 39"/>
          <p:cNvSpPr/>
          <p:nvPr/>
        </p:nvSpPr>
        <p:spPr>
          <a:xfrm rot="2761784">
            <a:off x="5980150" y="2770138"/>
            <a:ext cx="746851" cy="606897"/>
          </a:xfrm>
          <a:prstGeom prst="arc">
            <a:avLst/>
          </a:prstGeom>
          <a:ln>
            <a:solidFill>
              <a:srgbClr val="EA61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90"/>
          </a:p>
        </p:txBody>
      </p:sp>
      <p:sp>
        <p:nvSpPr>
          <p:cNvPr id="41" name="Arc 40"/>
          <p:cNvSpPr/>
          <p:nvPr/>
        </p:nvSpPr>
        <p:spPr>
          <a:xfrm rot="8185752">
            <a:off x="5487834" y="3214535"/>
            <a:ext cx="768204" cy="795905"/>
          </a:xfrm>
          <a:prstGeom prst="arc">
            <a:avLst/>
          </a:prstGeom>
          <a:ln>
            <a:solidFill>
              <a:srgbClr val="EA61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90"/>
          </a:p>
        </p:txBody>
      </p:sp>
      <p:sp>
        <p:nvSpPr>
          <p:cNvPr id="42" name="TextBox 41"/>
          <p:cNvSpPr txBox="1"/>
          <p:nvPr/>
        </p:nvSpPr>
        <p:spPr>
          <a:xfrm>
            <a:off x="7157639" y="2326910"/>
            <a:ext cx="455239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Proactive</a:t>
            </a:r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 Health Checks</a:t>
            </a:r>
          </a:p>
          <a:p>
            <a:pPr algn="ctr"/>
            <a:r>
              <a:rPr lang="en-US" sz="2000" b="1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Reactive</a:t>
            </a:r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 Alerting</a:t>
            </a:r>
          </a:p>
          <a:p>
            <a:pPr algn="ctr"/>
            <a:endParaRPr lang="en-US" sz="2000" dirty="0">
              <a:solidFill>
                <a:srgbClr val="003830"/>
              </a:solidFill>
              <a:latin typeface="Geogrotesque Medium" charset="0"/>
              <a:ea typeface="Geogrotesque Medium" charset="0"/>
              <a:cs typeface="Geogrotesque Medium" charset="0"/>
            </a:endParaRPr>
          </a:p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Regular Maintenance Windows</a:t>
            </a:r>
          </a:p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Knowledge Transfer</a:t>
            </a:r>
          </a:p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Special Project Assistance</a:t>
            </a:r>
          </a:p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Documentation/Process Improvement</a:t>
            </a:r>
          </a:p>
          <a:p>
            <a:pPr algn="ctr"/>
            <a:r>
              <a:rPr lang="en-US" sz="2000" dirty="0">
                <a:solidFill>
                  <a:srgbClr val="003830"/>
                </a:solidFill>
                <a:latin typeface="Geogrotesque Medium" charset="0"/>
                <a:ea typeface="Geogrotesque Medium" charset="0"/>
                <a:cs typeface="Geogrotesque Medium" charset="0"/>
              </a:rPr>
              <a:t>Trending/Analysis</a:t>
            </a:r>
          </a:p>
        </p:txBody>
      </p:sp>
      <p:cxnSp>
        <p:nvCxnSpPr>
          <p:cNvPr id="43" name="Straight Arrow Connector 42"/>
          <p:cNvCxnSpPr>
            <a:cxnSpLocks/>
          </p:cNvCxnSpPr>
          <p:nvPr/>
        </p:nvCxnSpPr>
        <p:spPr>
          <a:xfrm>
            <a:off x="7069131" y="2894599"/>
            <a:ext cx="1081597" cy="0"/>
          </a:xfrm>
          <a:prstGeom prst="straightConnector1">
            <a:avLst/>
          </a:prstGeom>
          <a:ln>
            <a:solidFill>
              <a:srgbClr val="EA61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Up Arrow 48"/>
          <p:cNvSpPr/>
          <p:nvPr/>
        </p:nvSpPr>
        <p:spPr>
          <a:xfrm rot="5400000">
            <a:off x="9237904" y="3298450"/>
            <a:ext cx="523360" cy="3549618"/>
          </a:xfrm>
          <a:prstGeom prst="upArrow">
            <a:avLst/>
          </a:prstGeom>
          <a:solidFill>
            <a:srgbClr val="EA6143"/>
          </a:solidFill>
          <a:ln>
            <a:solidFill>
              <a:srgbClr val="EA61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Geogrotesque SemiBold" charset="0"/>
                <a:ea typeface="Geogrotesque SemiBold" charset="0"/>
                <a:cs typeface="Geogrotesque SemiBold" charset="0"/>
              </a:rPr>
              <a:t>Managed Services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11797" y="1552037"/>
            <a:ext cx="1063371" cy="468234"/>
          </a:xfrm>
          <a:prstGeom prst="rect">
            <a:avLst/>
          </a:prstGeom>
        </p:spPr>
      </p:pic>
      <p:pic>
        <p:nvPicPr>
          <p:cNvPr id="38" name="Content Placeholder 3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" y="5793542"/>
            <a:ext cx="11520308" cy="79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 txBox="1">
            <a:spLocks/>
          </p:cNvSpPr>
          <p:nvPr/>
        </p:nvSpPr>
        <p:spPr>
          <a:xfrm>
            <a:off x="373080" y="-29657"/>
            <a:ext cx="9936268" cy="1056255"/>
          </a:xfrm>
          <a:prstGeom prst="rect">
            <a:avLst/>
          </a:prstGeom>
        </p:spPr>
        <p:txBody>
          <a:bodyPr vert="horz" lIns="86402" tIns="43201" rIns="86402" bIns="4320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2" b="1" i="1" dirty="0">
                <a:solidFill>
                  <a:srgbClr val="82BC00"/>
                </a:solidFill>
                <a:latin typeface="Geogrotesque SemiBold" charset="0"/>
                <a:ea typeface="Geogrotesque SemiBold" charset="0"/>
                <a:cs typeface="Geogrotesque SemiBold" charset="0"/>
              </a:rPr>
              <a:t>Sparkhound SQL DBA Consulting Services</a:t>
            </a:r>
          </a:p>
        </p:txBody>
      </p:sp>
      <p:pic>
        <p:nvPicPr>
          <p:cNvPr id="38" name="Content Placeholder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" y="5714162"/>
            <a:ext cx="11520308" cy="7971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A8B08D-D90D-4FD4-BEB0-8875C881F81E}"/>
              </a:ext>
            </a:extLst>
          </p:cNvPr>
          <p:cNvSpPr txBox="1"/>
          <p:nvPr/>
        </p:nvSpPr>
        <p:spPr>
          <a:xfrm>
            <a:off x="90" y="883775"/>
            <a:ext cx="10967136" cy="5327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64017" lvl="1" indent="-432008">
              <a:buFont typeface="Arial" panose="020B0604020202020204" pitchFamily="34" charset="0"/>
              <a:buChar char="•"/>
            </a:pPr>
            <a:r>
              <a:rPr lang="en-US" sz="3402" b="1" dirty="0">
                <a:latin typeface="Geogrotesque Regular" panose="02000506040000020004" pitchFamily="50" charset="0"/>
              </a:rPr>
              <a:t>Performance Tuning, with App Services team</a:t>
            </a:r>
          </a:p>
          <a:p>
            <a:pPr marL="864017" lvl="1" indent="-432008">
              <a:buFont typeface="Arial" panose="020B0604020202020204" pitchFamily="34" charset="0"/>
              <a:buChar char="•"/>
            </a:pPr>
            <a:r>
              <a:rPr lang="en-US" sz="3402" b="1" dirty="0">
                <a:latin typeface="Geogrotesque Regular" panose="02000506040000020004" pitchFamily="50" charset="0"/>
              </a:rPr>
              <a:t>Reporting, with our Data Analytics team</a:t>
            </a:r>
          </a:p>
          <a:p>
            <a:pPr marL="864017" lvl="1" indent="-432008">
              <a:buFont typeface="Arial" panose="020B0604020202020204" pitchFamily="34" charset="0"/>
              <a:buChar char="•"/>
            </a:pPr>
            <a:r>
              <a:rPr lang="en-US" sz="3402" dirty="0">
                <a:latin typeface="Geogrotesque Regular" panose="02000506040000020004" pitchFamily="50" charset="0"/>
              </a:rPr>
              <a:t>Upgrades/Migrations/Data Conversions</a:t>
            </a:r>
          </a:p>
          <a:p>
            <a:pPr marL="864017" lvl="1" indent="-432008">
              <a:buFont typeface="Arial" panose="020B0604020202020204" pitchFamily="34" charset="0"/>
              <a:buChar char="•"/>
            </a:pPr>
            <a:r>
              <a:rPr lang="en-US" sz="3402" dirty="0">
                <a:latin typeface="Geogrotesque Regular" panose="02000506040000020004" pitchFamily="50" charset="0"/>
              </a:rPr>
              <a:t>High Availability/Disaster Recovery solutions</a:t>
            </a:r>
          </a:p>
          <a:p>
            <a:pPr marL="864017" lvl="1" indent="-432008">
              <a:buFont typeface="Arial" panose="020B0604020202020204" pitchFamily="34" charset="0"/>
              <a:buChar char="•"/>
            </a:pPr>
            <a:r>
              <a:rPr lang="en-US" sz="3402" dirty="0">
                <a:solidFill>
                  <a:srgbClr val="FF0000"/>
                </a:solidFill>
                <a:latin typeface="Geogrotesque Regular" panose="02000506040000020004" pitchFamily="50" charset="0"/>
              </a:rPr>
              <a:t>Pre-audit, encryption, database security</a:t>
            </a:r>
          </a:p>
          <a:p>
            <a:pPr marL="864017" lvl="1" indent="-432008">
              <a:buFont typeface="Arial" panose="020B0604020202020204" pitchFamily="34" charset="0"/>
              <a:buChar char="•"/>
            </a:pPr>
            <a:r>
              <a:rPr lang="en-US" sz="3402" dirty="0">
                <a:latin typeface="Geogrotesque Regular" panose="02000506040000020004" pitchFamily="50" charset="0"/>
              </a:rPr>
              <a:t>Maintenance/administration</a:t>
            </a:r>
          </a:p>
          <a:p>
            <a:pPr marL="864017" lvl="1" indent="-432008">
              <a:buFont typeface="Arial" panose="020B0604020202020204" pitchFamily="34" charset="0"/>
              <a:buChar char="•"/>
            </a:pPr>
            <a:r>
              <a:rPr lang="en-US" sz="3402" dirty="0">
                <a:latin typeface="Geogrotesque Regular" panose="02000506040000020004" pitchFamily="50" charset="0"/>
              </a:rPr>
              <a:t>Automation/PowerShell</a:t>
            </a:r>
          </a:p>
          <a:p>
            <a:pPr marL="864017" lvl="1" indent="-432008">
              <a:buFont typeface="Arial" panose="020B0604020202020204" pitchFamily="34" charset="0"/>
              <a:buChar char="•"/>
            </a:pPr>
            <a:r>
              <a:rPr lang="en-US" sz="3402" dirty="0">
                <a:latin typeface="Geogrotesque Regular" panose="02000506040000020004" pitchFamily="50" charset="0"/>
              </a:rPr>
              <a:t>Azure SQL (IaaS or PaaS) architecture</a:t>
            </a:r>
          </a:p>
          <a:p>
            <a:pPr marL="864017" lvl="1" indent="-432008">
              <a:buFont typeface="Arial" panose="020B0604020202020204" pitchFamily="34" charset="0"/>
              <a:buChar char="•"/>
            </a:pPr>
            <a:r>
              <a:rPr lang="en-US" sz="3402" dirty="0">
                <a:latin typeface="Geogrotesque Regular" panose="02000506040000020004" pitchFamily="50" charset="0"/>
              </a:rPr>
              <a:t>Training/</a:t>
            </a:r>
            <a:r>
              <a:rPr lang="en-US" sz="3402" dirty="0">
                <a:solidFill>
                  <a:srgbClr val="FF0000"/>
                </a:solidFill>
                <a:latin typeface="Geogrotesque Regular" panose="02000506040000020004" pitchFamily="50" charset="0"/>
              </a:rPr>
              <a:t>Knowledge Transfer</a:t>
            </a:r>
            <a:r>
              <a:rPr lang="en-US" sz="3402" dirty="0">
                <a:latin typeface="Geogrotesque Regular" panose="02000506040000020004" pitchFamily="50" charset="0"/>
              </a:rPr>
              <a:t>/skillset updates</a:t>
            </a:r>
          </a:p>
          <a:p>
            <a:pPr marL="864017" lvl="1" indent="-432008">
              <a:buFont typeface="Arial" panose="020B0604020202020204" pitchFamily="34" charset="0"/>
              <a:buChar char="•"/>
            </a:pPr>
            <a:endParaRPr lang="en-US" sz="3402" dirty="0">
              <a:latin typeface="Geogrotesque Regular" panose="0200050604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0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440128" y="4158251"/>
            <a:ext cx="8640233" cy="2532068"/>
          </a:xfrm>
        </p:spPr>
        <p:txBody>
          <a:bodyPr>
            <a:normAutofit/>
          </a:bodyPr>
          <a:lstStyle/>
          <a:p>
            <a:pPr marL="103502" algn="ctr"/>
            <a:r>
              <a:rPr lang="en-US" sz="2646" dirty="0"/>
              <a:t>This presentation, including all source code and this slide deck, has been posted at my blog:</a:t>
            </a:r>
          </a:p>
          <a:p>
            <a:pPr algn="ctr"/>
            <a:r>
              <a:rPr lang="en-US" sz="4536" b="1" dirty="0">
                <a:hlinkClick r:id="rId2"/>
              </a:rPr>
              <a:t>SQLTact.com</a:t>
            </a:r>
            <a:endParaRPr lang="en-US" sz="4536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440128" y="828857"/>
            <a:ext cx="9427164" cy="3329393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57" dirty="0"/>
              <a:t>William D Assaf, MCSE</a:t>
            </a:r>
          </a:p>
          <a:p>
            <a:r>
              <a:rPr lang="en-US" sz="2457" dirty="0"/>
              <a:t>Baton Rouge SQL Server UG board and SQLSaturday chair</a:t>
            </a:r>
          </a:p>
          <a:p>
            <a:r>
              <a:rPr lang="en-US" sz="2457" dirty="0"/>
              <a:t>Author, Microsoft SQL Server 2017 Administration Inside Out</a:t>
            </a:r>
          </a:p>
          <a:p>
            <a:pPr lvl="1"/>
            <a:r>
              <a:rPr lang="en-US" sz="2057" dirty="0">
                <a:hlinkClick r:id="rId3"/>
              </a:rPr>
              <a:t>https://amazon.com/gp/product/1509305211</a:t>
            </a:r>
            <a:endParaRPr lang="en-US" sz="2057" dirty="0"/>
          </a:p>
          <a:p>
            <a:endParaRPr lang="en-US" sz="2457" dirty="0"/>
          </a:p>
          <a:p>
            <a:r>
              <a:rPr lang="en-US" sz="2457" dirty="0"/>
              <a:t>Principal Consultant, Manager – DBA Team at</a:t>
            </a:r>
          </a:p>
          <a:p>
            <a:pPr marL="0" indent="0">
              <a:buNone/>
            </a:pPr>
            <a:r>
              <a:rPr lang="en-US" sz="2457" dirty="0"/>
              <a:t>	Sparkhound Baton Rouge</a:t>
            </a:r>
          </a:p>
          <a:p>
            <a:r>
              <a:rPr lang="en-US" sz="3024" dirty="0">
                <a:hlinkClick r:id="rId4"/>
              </a:rPr>
              <a:t>William.Assaf@sparkhound.com</a:t>
            </a:r>
            <a:endParaRPr lang="en-US" sz="3024" dirty="0"/>
          </a:p>
          <a:p>
            <a:r>
              <a:rPr lang="en-US" sz="2457" dirty="0"/>
              <a:t>Twitter: </a:t>
            </a:r>
            <a:r>
              <a:rPr lang="en-US" sz="2457" b="1" dirty="0"/>
              <a:t>@</a:t>
            </a:r>
            <a:r>
              <a:rPr lang="en-US" sz="2457" b="1" dirty="0" err="1"/>
              <a:t>william_a_dba</a:t>
            </a:r>
            <a:endParaRPr lang="en-US" sz="2457" b="1" dirty="0"/>
          </a:p>
          <a:p>
            <a:endParaRPr lang="en-US" sz="1890" dirty="0"/>
          </a:p>
          <a:p>
            <a:pPr marL="0" indent="0">
              <a:buNone/>
            </a:pPr>
            <a:endParaRPr lang="en-US" sz="1890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2196147" y="-23693"/>
            <a:ext cx="7128193" cy="720019"/>
          </a:xfrm>
          <a:prstGeom prst="rect">
            <a:avLst/>
          </a:prstGeom>
        </p:spPr>
        <p:txBody>
          <a:bodyPr vert="horz" lIns="86402" tIns="43201" rIns="86402" bIns="4320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780" b="1" cap="all" dirty="0">
                <a:solidFill>
                  <a:srgbClr val="3D156F"/>
                </a:solidFill>
                <a:latin typeface="+mj-lt"/>
                <a:ea typeface="+mj-ea"/>
                <a:cs typeface="+mj-cs"/>
              </a:rPr>
              <a:t>Bio and contact</a:t>
            </a:r>
          </a:p>
        </p:txBody>
      </p:sp>
    </p:spTree>
    <p:extLst>
      <p:ext uri="{BB962C8B-B14F-4D97-AF65-F5344CB8AC3E}">
        <p14:creationId xmlns:p14="http://schemas.microsoft.com/office/powerpoint/2010/main" val="3801409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883DB-6894-4718-8ECE-6F923F2CD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125" y="195072"/>
            <a:ext cx="5446157" cy="5756166"/>
          </a:xfrm>
        </p:spPr>
        <p:txBody>
          <a:bodyPr>
            <a:normAutofit fontScale="92500"/>
          </a:bodyPr>
          <a:lstStyle/>
          <a:p>
            <a:r>
              <a:rPr lang="en-US" sz="5400" dirty="0"/>
              <a:t>As we all know, the LHC ripped apart our space-time continuum and everything started getting awful around 2016</a:t>
            </a:r>
          </a:p>
        </p:txBody>
      </p:sp>
      <p:pic>
        <p:nvPicPr>
          <p:cNvPr id="3074" name="Picture 2" descr="https://cdn.images.express.co.uk/img/dynamic/80/590x/LCH-Time-696186.jpg">
            <a:extLst>
              <a:ext uri="{FF2B5EF4-FFF2-40B4-BE49-F238E27FC236}">
                <a16:creationId xmlns:a16="http://schemas.microsoft.com/office/drawing/2014/main" id="{E61883EE-D891-47D8-B7C3-B2161D3D3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532" y="-2"/>
            <a:ext cx="5980700" cy="3547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hadron collider warp reality">
            <a:extLst>
              <a:ext uri="{FF2B5EF4-FFF2-40B4-BE49-F238E27FC236}">
                <a16:creationId xmlns:a16="http://schemas.microsoft.com/office/drawing/2014/main" id="{EC8693ED-FC85-4808-96B1-157A8DEE21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532" y="2645664"/>
            <a:ext cx="6815286" cy="394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880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1CA3A-B57F-43ED-BA79-8B480096B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was going on in 2010?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DD5B8-8A33-44CB-9C07-A90C11562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SQL Server 2008 R2 released July 2010</a:t>
            </a:r>
            <a:r>
              <a:rPr lang="en-US" sz="4400" baseline="30000" dirty="0"/>
              <a:t>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Code name Denali (what would become SQL Server 2012) was in development, CTP 1 released in Nov 2010</a:t>
            </a:r>
            <a:r>
              <a:rPr lang="en-US" sz="4400" baseline="30000" dirty="0"/>
              <a:t>2</a:t>
            </a:r>
          </a:p>
          <a:p>
            <a:endParaRPr lang="en-US" sz="800" dirty="0"/>
          </a:p>
          <a:p>
            <a:endParaRPr lang="en-US" sz="800" dirty="0"/>
          </a:p>
          <a:p>
            <a:r>
              <a:rPr lang="en-US" sz="1200" dirty="0"/>
              <a:t>1 </a:t>
            </a:r>
            <a:r>
              <a:rPr lang="en-US" sz="1200" dirty="0">
                <a:hlinkClick r:id="rId2"/>
              </a:rPr>
              <a:t>https://blogs.msdn.microsoft.com/sqlreleaseservices/end-of-mainstream-support-for-sql-server-2008-and-sql-server-2008-r2/</a:t>
            </a:r>
            <a:endParaRPr lang="en-US" sz="1200" dirty="0"/>
          </a:p>
          <a:p>
            <a:r>
              <a:rPr lang="en-US" sz="1200" dirty="0"/>
              <a:t>2 </a:t>
            </a:r>
            <a:r>
              <a:rPr lang="en-US" sz="1200" dirty="0">
                <a:hlinkClick r:id="rId3"/>
              </a:rPr>
              <a:t>https://blogs.technet.microsoft.com/sqlman/2010/11/09/microsoft-sql-server-code-named-denali-community-technology-preview-1-ctp1/</a:t>
            </a:r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42389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22E1F-7147-4C7D-B30C-F53D37EFE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FCI’s and Mirroring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9B8E9-6570-4BDA-8ABE-F3E27D218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Before SQL Server 2012, we needed a better way to deliver high availability automatic failovers. </a:t>
            </a:r>
          </a:p>
          <a:p>
            <a:endParaRPr lang="en-US" dirty="0"/>
          </a:p>
          <a:p>
            <a:r>
              <a:rPr lang="en-US" dirty="0"/>
              <a:t>Existing options for High Availability (HA) required secondary servers that weren’t much use, higher complexity, or third-party products.</a:t>
            </a:r>
          </a:p>
        </p:txBody>
      </p:sp>
    </p:spTree>
    <p:extLst>
      <p:ext uri="{BB962C8B-B14F-4D97-AF65-F5344CB8AC3E}">
        <p14:creationId xmlns:p14="http://schemas.microsoft.com/office/powerpoint/2010/main" val="2386485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22E1F-7147-4C7D-B30C-F53D37EFE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HA Options Prior to SQL 2012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9B8E9-6570-4BDA-8ABE-F3E27D218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b="1" dirty="0"/>
              <a:t>FCI (Failover Cluster Instance) </a:t>
            </a:r>
            <a:r>
              <a:rPr lang="en-US" sz="4000" dirty="0"/>
              <a:t>– a single clustered instance that lives on one of many Windows Servers in a Failover Cluster (WSFC). Higher complexity involved shared storage.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b="1" dirty="0"/>
              <a:t>Mirroring </a:t>
            </a:r>
            <a:r>
              <a:rPr lang="en-US" sz="4000" dirty="0"/>
              <a:t>– database level replication between exactly two SQL instances – can’t use the secondary instance’s database, it is not online. </a:t>
            </a:r>
          </a:p>
        </p:txBody>
      </p:sp>
    </p:spTree>
    <p:extLst>
      <p:ext uri="{BB962C8B-B14F-4D97-AF65-F5344CB8AC3E}">
        <p14:creationId xmlns:p14="http://schemas.microsoft.com/office/powerpoint/2010/main" val="2833576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EB893-DC73-4448-85C7-EC954A858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Dream </a:t>
            </a:r>
            <a:r>
              <a:rPr lang="en-US" dirty="0" err="1"/>
              <a:t>Featureset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36CE3-831A-497B-928F-8CEB6A17A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 new feature was developed with many advantages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Simpler setup/architecture in Windows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Database-level sync between two SQL Server instances, but let us read from the secondary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Allow backups, error detection on both sides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Automatic failover with a listener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New monitoring/DMV’s/wizards, no reuse of Mirroring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PowerShell or TSQL for everything</a:t>
            </a:r>
          </a:p>
        </p:txBody>
      </p:sp>
    </p:spTree>
    <p:extLst>
      <p:ext uri="{BB962C8B-B14F-4D97-AF65-F5344CB8AC3E}">
        <p14:creationId xmlns:p14="http://schemas.microsoft.com/office/powerpoint/2010/main" val="62727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2FF75-FC45-4F7A-ADFD-72EAC837A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H.A.D.R.ON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EE9AF-C9BF-4617-9683-6A766656C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000" b="1" dirty="0"/>
              <a:t>H</a:t>
            </a:r>
            <a:r>
              <a:rPr lang="en-US" sz="4000" dirty="0"/>
              <a:t>igh </a:t>
            </a:r>
            <a:r>
              <a:rPr lang="en-US" sz="4000" b="1" dirty="0"/>
              <a:t>A</a:t>
            </a:r>
            <a:r>
              <a:rPr lang="en-US" sz="4000" dirty="0"/>
              <a:t>vailability </a:t>
            </a:r>
          </a:p>
          <a:p>
            <a:r>
              <a:rPr lang="en-US" sz="4000" dirty="0"/>
              <a:t>	Automatic database (not instance) failover</a:t>
            </a:r>
          </a:p>
          <a:p>
            <a:r>
              <a:rPr lang="en-US" sz="4000" b="1" dirty="0"/>
              <a:t>D</a:t>
            </a:r>
            <a:r>
              <a:rPr lang="en-US" sz="4000" dirty="0"/>
              <a:t>isaster </a:t>
            </a:r>
            <a:r>
              <a:rPr lang="en-US" sz="4000" b="1" dirty="0"/>
              <a:t>R</a:t>
            </a:r>
            <a:r>
              <a:rPr lang="en-US" sz="4000" dirty="0"/>
              <a:t>ecovery </a:t>
            </a:r>
          </a:p>
          <a:p>
            <a:r>
              <a:rPr lang="en-US" sz="4000" dirty="0"/>
              <a:t>	Take backups on any replica, even if far apart 	geographically, avoid network bandwidth xfer</a:t>
            </a:r>
          </a:p>
          <a:p>
            <a:r>
              <a:rPr lang="en-US" sz="4000" b="1" dirty="0"/>
              <a:t>On</a:t>
            </a:r>
            <a:r>
              <a:rPr lang="en-US" sz="4000" dirty="0"/>
              <a:t>line</a:t>
            </a:r>
          </a:p>
          <a:p>
            <a:r>
              <a:rPr lang="en-US" sz="4000" dirty="0"/>
              <a:t>	Secondary replicas actually have a use – they’re 	ONLINE, so you can offload read-heavy reporting 	workloads and read-only queries to them!</a:t>
            </a:r>
          </a:p>
        </p:txBody>
      </p:sp>
    </p:spTree>
    <p:extLst>
      <p:ext uri="{BB962C8B-B14F-4D97-AF65-F5344CB8AC3E}">
        <p14:creationId xmlns:p14="http://schemas.microsoft.com/office/powerpoint/2010/main" val="139549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lowchart: Sequential Access Storage 25">
            <a:extLst>
              <a:ext uri="{FF2B5EF4-FFF2-40B4-BE49-F238E27FC236}">
                <a16:creationId xmlns:a16="http://schemas.microsoft.com/office/drawing/2014/main" id="{4755A168-A288-46BD-9E10-9D274DD7F015}"/>
              </a:ext>
            </a:extLst>
          </p:cNvPr>
          <p:cNvSpPr/>
          <p:nvPr/>
        </p:nvSpPr>
        <p:spPr>
          <a:xfrm>
            <a:off x="6425183" y="1167899"/>
            <a:ext cx="2385579" cy="1370301"/>
          </a:xfrm>
          <a:prstGeom prst="flowChartMagnetic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LISTENER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Content Placeholder 3" descr="Database symbol">
                <a:extLst>
                  <a:ext uri="{FF2B5EF4-FFF2-40B4-BE49-F238E27FC236}">
                    <a16:creationId xmlns:a16="http://schemas.microsoft.com/office/drawing/2014/main" id="{FA1BA43E-BFF6-4D7E-9865-47FC41648301}"/>
                  </a:ext>
                </a:extLst>
              </p:cNvPr>
              <p:cNvGraphicFramePr>
                <a:graphicFrameLocks noGrp="1" noChangeAspect="1"/>
              </p:cNvGraphicFramePr>
              <p:nvPr>
                <p:ph idx="4294967295"/>
                <p:extLst>
                  <p:ext uri="{D42A27DB-BD31-4B8C-83A1-F6EECF244321}">
                    <p14:modId xmlns:p14="http://schemas.microsoft.com/office/powerpoint/2010/main" val="1525532336"/>
                  </p:ext>
                </p:extLst>
              </p:nvPr>
            </p:nvGraphicFramePr>
            <p:xfrm>
              <a:off x="828448" y="3388690"/>
              <a:ext cx="1755775" cy="15113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55775" cy="1511300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20205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Content Placeholder 3" descr="Database symbol">
                <a:extLst>
                  <a:ext uri="{FF2B5EF4-FFF2-40B4-BE49-F238E27FC236}">
                    <a16:creationId xmlns:a16="http://schemas.microsoft.com/office/drawing/2014/main" id="{FA1BA43E-BFF6-4D7E-9865-47FC416483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8448" y="3388690"/>
                <a:ext cx="1755775" cy="1511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Content Placeholder 3" descr="Database symbol">
                <a:extLst>
                  <a:ext uri="{FF2B5EF4-FFF2-40B4-BE49-F238E27FC236}">
                    <a16:creationId xmlns:a16="http://schemas.microsoft.com/office/drawing/2014/main" id="{DCB46529-9179-4851-9D0D-2E2E258707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25666881"/>
                  </p:ext>
                </p:extLst>
              </p:nvPr>
            </p:nvGraphicFramePr>
            <p:xfrm>
              <a:off x="8305988" y="3389243"/>
              <a:ext cx="1755449" cy="151074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55449" cy="1510747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16" ay="-45804" az="-2439"/>
                    <am3d:postTrans dx="0" dy="0" dz="0"/>
                  </am3d:trans>
                  <am3d:attrSrcUrl r:id="rId3"/>
                  <am3d:raster rName="Office3DRenderer" rVer="16.0.8326">
                    <am3d:blip r:embed="rId6"/>
                  </am3d:raster>
                  <am3d:objViewport viewportSz="20198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Content Placeholder 3" descr="Database symbol">
                <a:extLst>
                  <a:ext uri="{FF2B5EF4-FFF2-40B4-BE49-F238E27FC236}">
                    <a16:creationId xmlns:a16="http://schemas.microsoft.com/office/drawing/2014/main" id="{DCB46529-9179-4851-9D0D-2E2E258707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05988" y="3389243"/>
                <a:ext cx="1755449" cy="15107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Server - Kologafx">
                <a:extLst>
                  <a:ext uri="{FF2B5EF4-FFF2-40B4-BE49-F238E27FC236}">
                    <a16:creationId xmlns:a16="http://schemas.microsoft.com/office/drawing/2014/main" id="{6421913C-EA0E-4167-99D2-149865B7DB9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6882254"/>
                  </p:ext>
                </p:extLst>
              </p:nvPr>
            </p:nvGraphicFramePr>
            <p:xfrm>
              <a:off x="828448" y="4930116"/>
              <a:ext cx="1755450" cy="609556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755450" cy="609556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199488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Server - Kologafx">
                <a:extLst>
                  <a:ext uri="{FF2B5EF4-FFF2-40B4-BE49-F238E27FC236}">
                    <a16:creationId xmlns:a16="http://schemas.microsoft.com/office/drawing/2014/main" id="{6421913C-EA0E-4167-99D2-149865B7DB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8448" y="4930116"/>
                <a:ext cx="1755450" cy="6095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Model 6" descr="Server - Kologafx">
                <a:extLst>
                  <a:ext uri="{FF2B5EF4-FFF2-40B4-BE49-F238E27FC236}">
                    <a16:creationId xmlns:a16="http://schemas.microsoft.com/office/drawing/2014/main" id="{0E493C11-3BE7-45CD-88D4-DE0DE05191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64114261"/>
                  </p:ext>
                </p:extLst>
              </p:nvPr>
            </p:nvGraphicFramePr>
            <p:xfrm>
              <a:off x="8305987" y="4930116"/>
              <a:ext cx="1755450" cy="609556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755450" cy="609556"/>
                    </a:xfrm>
                    <a:prstGeom prst="rect">
                      <a:avLst/>
                    </a:prstGeom>
                  </am3d:spPr>
                  <am3d:camera>
                    <am3d:pos x="0" y="0" z="498219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6795" d="1000000"/>
                    <am3d:preTrans dx="-13842" dy="-1618437" dz="-529494"/>
                    <am3d:scale>
                      <am3d:sx n="1000000" d="1000000"/>
                      <am3d:sy n="1000000" d="1000000"/>
                      <am3d:sz n="1000000" d="1000000"/>
                    </am3d:scale>
                    <am3d:rot ax="331589" ay="-33004" az="-3194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199488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Model 6" descr="Server - Kologafx">
                <a:extLst>
                  <a:ext uri="{FF2B5EF4-FFF2-40B4-BE49-F238E27FC236}">
                    <a16:creationId xmlns:a16="http://schemas.microsoft.com/office/drawing/2014/main" id="{0E493C11-3BE7-45CD-88D4-DE0DE05191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05987" y="4930116"/>
                <a:ext cx="1755450" cy="609556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705390C5-102F-4404-B8EF-13C94F696C8C}"/>
              </a:ext>
            </a:extLst>
          </p:cNvPr>
          <p:cNvSpPr txBox="1"/>
          <p:nvPr/>
        </p:nvSpPr>
        <p:spPr>
          <a:xfrm>
            <a:off x="699239" y="5473481"/>
            <a:ext cx="2232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SQL Instance 1 on</a:t>
            </a:r>
          </a:p>
          <a:p>
            <a:r>
              <a:rPr lang="en-US" dirty="0"/>
              <a:t>Windows Server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D5AF2F-CF43-44C7-8354-90AB12C47C9C}"/>
              </a:ext>
            </a:extLst>
          </p:cNvPr>
          <p:cNvSpPr txBox="1"/>
          <p:nvPr/>
        </p:nvSpPr>
        <p:spPr>
          <a:xfrm>
            <a:off x="8206595" y="5473480"/>
            <a:ext cx="2232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SQL Instance 2 on</a:t>
            </a:r>
          </a:p>
          <a:p>
            <a:r>
              <a:rPr lang="en-US" dirty="0"/>
              <a:t>Windows Server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61A632-8C33-4F98-B97C-34C2D1ABF11B}"/>
              </a:ext>
            </a:extLst>
          </p:cNvPr>
          <p:cNvSpPr txBox="1"/>
          <p:nvPr/>
        </p:nvSpPr>
        <p:spPr>
          <a:xfrm>
            <a:off x="2362386" y="3821174"/>
            <a:ext cx="138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Database1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98981F-41B0-4263-8336-BE97C838F6B8}"/>
              </a:ext>
            </a:extLst>
          </p:cNvPr>
          <p:cNvSpPr txBox="1"/>
          <p:nvPr/>
        </p:nvSpPr>
        <p:spPr>
          <a:xfrm>
            <a:off x="7424717" y="3821174"/>
            <a:ext cx="1384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Database1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170EF0A-C86F-41F1-97B6-F91397B9C6BB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3747052" y="4005840"/>
            <a:ext cx="3677665" cy="0"/>
          </a:xfrm>
          <a:prstGeom prst="straightConnector1">
            <a:avLst/>
          </a:prstGeom>
          <a:ln w="190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5" name="3D Model 14" descr="Laptop">
                <a:extLst>
                  <a:ext uri="{FF2B5EF4-FFF2-40B4-BE49-F238E27FC236}">
                    <a16:creationId xmlns:a16="http://schemas.microsoft.com/office/drawing/2014/main" id="{B1DD8E3D-2AFA-4A5C-A718-4B1F953591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3563664"/>
                  </p:ext>
                </p:extLst>
              </p:nvPr>
            </p:nvGraphicFramePr>
            <p:xfrm>
              <a:off x="516259" y="1145"/>
              <a:ext cx="1755739" cy="1337248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1755739" cy="1337248"/>
                    </a:xfrm>
                    <a:prstGeom prst="rect">
                      <a:avLst/>
                    </a:prstGeom>
                  </am3d:spPr>
                  <am3d:camera>
                    <am3d:pos x="0" y="0" z="70087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70604" d="1000000"/>
                    <am3d:preTrans dx="0" dy="-12157734" dz="3432165"/>
                    <am3d:scale>
                      <am3d:sx n="1000000" d="1000000"/>
                      <am3d:sy n="1000000" d="1000000"/>
                      <am3d:sz n="1000000" d="1000000"/>
                    </am3d:scale>
                    <am3d:rot ax="102446" ay="3141539" az="81132"/>
                    <am3d:postTrans dx="0" dy="0" dz="0"/>
                  </am3d:trans>
                  <am3d:attrSrcUrl r:id="rId13"/>
                  <am3d:raster rName="Office3DRenderer" rVer="16.0.8326">
                    <am3d:blip r:embed="rId14"/>
                  </am3d:raster>
                  <am3d:objViewport viewportSz="20270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5" name="3D Model 14" descr="Laptop">
                <a:extLst>
                  <a:ext uri="{FF2B5EF4-FFF2-40B4-BE49-F238E27FC236}">
                    <a16:creationId xmlns:a16="http://schemas.microsoft.com/office/drawing/2014/main" id="{B1DD8E3D-2AFA-4A5C-A718-4B1F953591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6259" y="1145"/>
                <a:ext cx="1755739" cy="1337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6" name="3D Model 15" descr="Desktop Computer">
                <a:extLst>
                  <a:ext uri="{FF2B5EF4-FFF2-40B4-BE49-F238E27FC236}">
                    <a16:creationId xmlns:a16="http://schemas.microsoft.com/office/drawing/2014/main" id="{AB622B1A-0FD9-4963-8733-7A8975CE33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64594770"/>
                  </p:ext>
                </p:extLst>
              </p:nvPr>
            </p:nvGraphicFramePr>
            <p:xfrm>
              <a:off x="1978054" y="-57597"/>
              <a:ext cx="1907977" cy="1337247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1907977" cy="1337247"/>
                    </a:xfrm>
                    <a:prstGeom prst="rect">
                      <a:avLst/>
                    </a:prstGeom>
                  </am3d:spPr>
                  <am3d:camera>
                    <am3d:pos x="0" y="0" z="567505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6613" d="1000000"/>
                    <am3d:preTrans dx="1810862" dy="-8491044" dz="-1525148"/>
                    <am3d:scale>
                      <am3d:sx n="1000000" d="1000000"/>
                      <am3d:sy n="1000000" d="1000000"/>
                      <am3d:sz n="1000000" d="1000000"/>
                    </am3d:scale>
                    <am3d:rot ax="877565" ay="989591" az="254234"/>
                    <am3d:postTrans dx="0" dy="0" dz="0"/>
                  </am3d:trans>
                  <am3d:attrSrcUrl r:id="rId17"/>
                  <am3d:raster rName="Office3DRenderer" rVer="16.0.8326">
                    <am3d:blip r:embed="rId18"/>
                  </am3d:raster>
                  <am3d:objViewport viewportSz="21927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6" name="3D Model 15" descr="Desktop Computer">
                <a:extLst>
                  <a:ext uri="{FF2B5EF4-FFF2-40B4-BE49-F238E27FC236}">
                    <a16:creationId xmlns:a16="http://schemas.microsoft.com/office/drawing/2014/main" id="{AB622B1A-0FD9-4963-8733-7A8975CE3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978054" y="-57597"/>
                <a:ext cx="1907977" cy="1337247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Thought Bubble: Cloud 16">
            <a:extLst>
              <a:ext uri="{FF2B5EF4-FFF2-40B4-BE49-F238E27FC236}">
                <a16:creationId xmlns:a16="http://schemas.microsoft.com/office/drawing/2014/main" id="{960D6D0C-7F08-4E10-9DF4-2DA631FC0035}"/>
              </a:ext>
            </a:extLst>
          </p:cNvPr>
          <p:cNvSpPr/>
          <p:nvPr/>
        </p:nvSpPr>
        <p:spPr>
          <a:xfrm flipH="1">
            <a:off x="20225" y="21890"/>
            <a:ext cx="4503546" cy="1558291"/>
          </a:xfrm>
          <a:prstGeom prst="cloud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20DBD7-0E9E-42A9-8151-0429E9DAB46B}"/>
              </a:ext>
            </a:extLst>
          </p:cNvPr>
          <p:cNvCxnSpPr>
            <a:cxnSpLocks/>
            <a:stCxn id="17" idx="4"/>
          </p:cNvCxnSpPr>
          <p:nvPr/>
        </p:nvCxnSpPr>
        <p:spPr>
          <a:xfrm flipH="1">
            <a:off x="1815642" y="1774967"/>
            <a:ext cx="1394580" cy="1583597"/>
          </a:xfrm>
          <a:prstGeom prst="straightConnector1">
            <a:avLst/>
          </a:prstGeom>
          <a:ln w="127000" cmpd="sng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3EDF8C6-4789-43A5-81A2-BA229AF0D948}"/>
              </a:ext>
            </a:extLst>
          </p:cNvPr>
          <p:cNvCxnSpPr>
            <a:cxnSpLocks/>
            <a:stCxn id="17" idx="4"/>
            <a:endCxn id="26" idx="1"/>
          </p:cNvCxnSpPr>
          <p:nvPr/>
        </p:nvCxnSpPr>
        <p:spPr>
          <a:xfrm>
            <a:off x="3210222" y="1774967"/>
            <a:ext cx="3214961" cy="78083"/>
          </a:xfrm>
          <a:prstGeom prst="straightConnector1">
            <a:avLst/>
          </a:prstGeom>
          <a:ln w="127000" cmpd="sng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lowchart: Summing Junction 27">
            <a:extLst>
              <a:ext uri="{FF2B5EF4-FFF2-40B4-BE49-F238E27FC236}">
                <a16:creationId xmlns:a16="http://schemas.microsoft.com/office/drawing/2014/main" id="{815F0EB6-D3BB-465C-8B67-E6EA7DCC8B10}"/>
              </a:ext>
            </a:extLst>
          </p:cNvPr>
          <p:cNvSpPr/>
          <p:nvPr/>
        </p:nvSpPr>
        <p:spPr>
          <a:xfrm>
            <a:off x="1978054" y="1904328"/>
            <a:ext cx="1292352" cy="1102745"/>
          </a:xfrm>
          <a:prstGeom prst="flowChartSummingJunction">
            <a:avLst/>
          </a:prstGeom>
          <a:noFill/>
          <a:ln w="31750">
            <a:solidFill>
              <a:srgbClr val="FFC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2E8BCD-1BAD-42A0-8EC2-572AA89CACE0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2583898" y="2538200"/>
            <a:ext cx="5034075" cy="981497"/>
          </a:xfrm>
          <a:prstGeom prst="straightConnector1">
            <a:avLst/>
          </a:prstGeom>
          <a:ln w="127000" cmpd="dbl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6707F7F-E914-4B86-BE94-C89ED2875513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617973" y="2538200"/>
            <a:ext cx="1191410" cy="884559"/>
          </a:xfrm>
          <a:prstGeom prst="straightConnector1">
            <a:avLst/>
          </a:prstGeom>
          <a:ln w="127000" cmpd="dbl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BEA7D68-A96F-4DE4-847B-E3BD5F622FA2}"/>
              </a:ext>
            </a:extLst>
          </p:cNvPr>
          <p:cNvSpPr txBox="1"/>
          <p:nvPr/>
        </p:nvSpPr>
        <p:spPr>
          <a:xfrm rot="21007950">
            <a:off x="3629628" y="2584445"/>
            <a:ext cx="302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Intent Read-Write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A9281D-B544-4526-A272-E7C8BBA48A87}"/>
              </a:ext>
            </a:extLst>
          </p:cNvPr>
          <p:cNvSpPr txBox="1"/>
          <p:nvPr/>
        </p:nvSpPr>
        <p:spPr>
          <a:xfrm rot="21007950">
            <a:off x="8287370" y="2449246"/>
            <a:ext cx="288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Intent Read-Only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5248BFA-4451-41F6-B513-BC7A9EE68D9A}"/>
              </a:ext>
            </a:extLst>
          </p:cNvPr>
          <p:cNvCxnSpPr/>
          <p:nvPr/>
        </p:nvCxnSpPr>
        <p:spPr>
          <a:xfrm>
            <a:off x="3054719" y="5234894"/>
            <a:ext cx="4809121" cy="0"/>
          </a:xfrm>
          <a:prstGeom prst="straightConnector1">
            <a:avLst/>
          </a:prstGeom>
          <a:ln w="34925"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C918F329-75AF-4078-A6F4-5154438195C2}"/>
              </a:ext>
            </a:extLst>
          </p:cNvPr>
          <p:cNvSpPr txBox="1"/>
          <p:nvPr/>
        </p:nvSpPr>
        <p:spPr>
          <a:xfrm>
            <a:off x="3990614" y="4865562"/>
            <a:ext cx="3256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WSFC Network Keeps Quorum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72BD80F-62F3-4886-B588-2D979E8505A7}"/>
              </a:ext>
            </a:extLst>
          </p:cNvPr>
          <p:cNvSpPr txBox="1"/>
          <p:nvPr/>
        </p:nvSpPr>
        <p:spPr>
          <a:xfrm>
            <a:off x="1170432" y="4005840"/>
            <a:ext cx="1050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PRIMARY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90821B-78ED-4E8A-9F33-8721D5B1DE4A}"/>
              </a:ext>
            </a:extLst>
          </p:cNvPr>
          <p:cNvSpPr txBox="1"/>
          <p:nvPr/>
        </p:nvSpPr>
        <p:spPr>
          <a:xfrm>
            <a:off x="8637062" y="4001321"/>
            <a:ext cx="10765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SECONDARY</a:t>
            </a:r>
          </a:p>
        </p:txBody>
      </p:sp>
    </p:spTree>
    <p:extLst>
      <p:ext uri="{BB962C8B-B14F-4D97-AF65-F5344CB8AC3E}">
        <p14:creationId xmlns:p14="http://schemas.microsoft.com/office/powerpoint/2010/main" val="3942208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-0.0012"/>
                                          </p:val>
                                        </p:tav>
                                        <p:tav tm="6660">
                                          <p:val>
                                            <p:fltVal val="-0.0098"/>
                                          </p:val>
                                        </p:tav>
                                        <p:tav tm="9990">
                                          <p:val>
                                            <p:fltVal val="-0.033"/>
                                          </p:val>
                                        </p:tav>
                                        <p:tav tm="13320">
                                          <p:val>
                                            <p:fltVal val="-0.0789"/>
                                          </p:val>
                                        </p:tav>
                                        <p:tav tm="16650">
                                          <p:val>
                                            <p:fltVal val="-0.1548"/>
                                          </p:val>
                                        </p:tav>
                                        <p:tav tm="19970">
                                          <p:val>
                                            <p:fltVal val="-0.267"/>
                                          </p:val>
                                        </p:tav>
                                        <p:tav tm="23290">
                                          <p:val>
                                            <p:fltVal val="-0.4235"/>
                                          </p:val>
                                        </p:tav>
                                        <p:tav tm="26620">
                                          <p:val>
                                            <p:fltVal val="-0.6337"/>
                                          </p:val>
                                        </p:tav>
                                        <p:tav tm="29950">
                                          <p:val>
                                            <p:fltVal val="-0.9013"/>
                                          </p:val>
                                        </p:tav>
                                        <p:tav tm="33280">
                                          <p:val>
                                            <p:fltVal val="-1.2353"/>
                                          </p:val>
                                        </p:tav>
                                        <p:tav tm="36610">
                                          <p:val>
                                            <p:fltVal val="-1.647"/>
                                          </p:val>
                                        </p:tav>
                                        <p:tav tm="39940">
                                          <p:val>
                                            <p:fltVal val="-2.0869"/>
                                          </p:val>
                                        </p:tav>
                                        <p:tav tm="43270">
                                          <p:val>
                                            <p:fltVal val="-2.4538"/>
                                          </p:val>
                                        </p:tav>
                                        <p:tav tm="46600">
                                          <p:val>
                                            <p:fltVal val="-2.7534"/>
                                          </p:val>
                                        </p:tav>
                                        <p:tav tm="49930">
                                          <p:val>
                                            <p:fltVal val="-2.9876"/>
                                          </p:val>
                                        </p:tav>
                                        <p:tav tm="53250">
                                          <p:val>
                                            <p:fltVal val="-3.1669"/>
                                          </p:val>
                                        </p:tav>
                                        <p:tav tm="56580">
                                          <p:val>
                                            <p:fltVal val="-3.2996"/>
                                          </p:val>
                                        </p:tav>
                                        <p:tav tm="59900">
                                          <p:val>
                                            <p:fltVal val="-3.3906"/>
                                          </p:val>
                                        </p:tav>
                                        <p:tav tm="63220">
                                          <p:val>
                                            <p:fltVal val="-3.4488"/>
                                          </p:val>
                                        </p:tav>
                                        <p:tav tm="66540">
                                          <p:val>
                                            <p:fltVal val="-3.4815"/>
                                          </p:val>
                                        </p:tav>
                                        <p:tav tm="69870">
                                          <p:val>
                                            <p:fltVal val="-3.4961"/>
                                          </p:val>
                                        </p:tav>
                                        <p:tav tm="73190">
                                          <p:val>
                                            <p:fltVal val="-3.4998"/>
                                          </p:val>
                                        </p:tav>
                                        <p:tav tm="76510">
                                          <p:val>
                                            <p:fltVal val="-3.0301"/>
                                          </p:val>
                                        </p:tav>
                                        <p:tav tm="79830">
                                          <p:val>
                                            <p:fltVal val="-0.9661"/>
                                          </p:val>
                                        </p:tav>
                                        <p:tav tm="83160">
                                          <p:val>
                                            <p:fltVal val="2.1525"/>
                                          </p:val>
                                        </p:tav>
                                        <p:tav tm="86480">
                                          <p:val>
                                            <p:fltVal val="6.1215"/>
                                          </p:val>
                                        </p:tav>
                                        <p:tav tm="89800">
                                          <p:val>
                                            <p:fltVal val="10.8322"/>
                                          </p:val>
                                        </p:tav>
                                        <p:tav tm="93120">
                                          <p:val>
                                            <p:fltVal val="16.2132"/>
                                          </p:val>
                                        </p:tav>
                                        <p:tav tm="96450">
                                          <p:val>
                                            <p:fltVal val="22.2128"/>
                                          </p:val>
                                        </p:tav>
                                        <p:tav tm="100000">
                                          <p:val>
                                            <p:fltVal val="28.7297"/>
                                          </p:val>
                                        </p:tav>
                                        <p:tav>
                                          <p:val>
                                            <p:fltVal val="35.8493"/>
                                          </p:val>
                                        </p:tav>
                                        <p:tav>
                                          <p:val>
                                            <p:fltVal val="43.4888"/>
                                          </p:val>
                                        </p:tav>
                                        <p:tav>
                                          <p:val>
                                            <p:fltVal val="51.6257"/>
                                          </p:val>
                                        </p:tav>
                                        <p:tav>
                                          <p:val>
                                            <p:fltVal val="60.2402"/>
                                          </p:val>
                                        </p:tav>
                                        <p:tav>
                                          <p:val>
                                            <p:fltVal val="69.3155"/>
                                          </p:val>
                                        </p:tav>
                                        <p:tav>
                                          <p:val>
                                            <p:fltVal val="78.8364"/>
                                          </p:val>
                                        </p:tav>
                                        <p:tav>
                                          <p:val>
                                            <p:fltVal val="88.6987"/>
                                          </p:val>
                                        </p:tav>
                                        <p:tav>
                                          <p:val>
                                            <p:fltVal val="99.0679"/>
                                          </p:val>
                                        </p:tav>
                                        <p:tav>
                                          <p:val>
                                            <p:fltVal val="109.8461"/>
                                          </p:val>
                                        </p:tav>
                                        <p:tav>
                                          <p:val>
                                            <p:fltVal val="121.0232"/>
                                          </p:val>
                                        </p:tav>
                                        <p:tav>
                                          <p:val>
                                            <p:fltVal val="132.5899"/>
                                          </p:val>
                                        </p:tav>
                                        <p:tav>
                                          <p:val>
                                            <p:fltVal val="144.5376"/>
                                          </p:val>
                                        </p:tav>
                                        <p:tav>
                                          <p:val>
                                            <p:fltVal val="156.85851"/>
                                          </p:val>
                                        </p:tav>
                                        <p:tav>
                                          <p:val>
                                            <p:fltVal val="169.43021"/>
                                          </p:val>
                                        </p:tav>
                                        <p:tav>
                                          <p:val>
                                            <p:fltVal val="182.34309"/>
                                          </p:val>
                                        </p:tav>
                                        <p:tav>
                                          <p:val>
                                            <p:fltVal val="195.1411"/>
                                          </p:val>
                                        </p:tav>
                                        <p:tav>
                                          <p:val>
                                            <p:fltVal val="207.6945"/>
                                          </p:val>
                                        </p:tav>
                                        <p:tav>
                                          <p:val>
                                            <p:fltVal val="219.77251"/>
                                          </p:val>
                                        </p:tav>
                                        <p:tav>
                                          <p:val>
                                            <p:fltVal val="231.4814"/>
                                          </p:val>
                                        </p:tav>
                                        <p:tav>
                                          <p:val>
                                            <p:fltVal val="242.91341"/>
                                          </p:val>
                                        </p:tav>
                                        <p:tav>
                                          <p:val>
                                            <p:fltVal val="253.8558"/>
                                          </p:val>
                                        </p:tav>
                                        <p:tav>
                                          <p:val>
                                            <p:fltVal val="264.40329"/>
                                          </p:val>
                                        </p:tav>
                                        <p:tav>
                                          <p:val>
                                            <p:fltVal val="274.63501"/>
                                          </p:val>
                                        </p:tav>
                                        <p:tav>
                                          <p:val>
                                            <p:fltVal val="284.35721"/>
                                          </p:val>
                                        </p:tav>
                                        <p:tav>
                                          <p:val>
                                            <p:fltVal val="293.6507"/>
                                          </p:val>
                                        </p:tav>
                                        <p:tav>
                                          <p:val>
                                            <p:fltVal val="302.57959"/>
                                          </p:val>
                                        </p:tav>
                                        <p:tav>
                                          <p:val>
                                            <p:fltVal val="310.96921"/>
                                          </p:val>
                                        </p:tav>
                                        <p:tav>
                                          <p:val>
                                            <p:fltVal val="318.88379"/>
                                          </p:val>
                                        </p:tav>
                                        <p:tav>
                                          <p:val>
                                            <p:fltVal val="326.36801"/>
                                          </p:val>
                                        </p:tav>
                                        <p:tav>
                                          <p:val>
                                            <p:fltVal val="333.26511"/>
                                          </p:val>
                                        </p:tav>
                                        <p:tav>
                                          <p:val>
                                            <p:fltVal val="339.6712"/>
                                          </p:val>
                                        </p:tav>
                                        <p:tav>
                                          <p:val>
                                            <p:fltVal val="345.43851"/>
                                          </p:val>
                                        </p:tav>
                                        <p:tav>
                                          <p:val>
                                            <p:fltVal val="350.58469"/>
                                          </p:val>
                                        </p:tav>
                                        <p:tav>
                                          <p:val>
                                            <p:fltVal val="355.09189"/>
                                          </p:val>
                                        </p:tav>
                                        <p:tav>
                                          <p:val>
                                            <p:fltVal val="358.80179"/>
                                          </p:val>
                                        </p:tav>
                                        <p:tav>
                                          <p:val>
                                            <p:fltVal val="361.63531"/>
                                          </p:val>
                                        </p:tav>
                                        <p:tav>
                                          <p:val>
                                            <p:fltVal val="363.345"/>
                                          </p:val>
                                        </p:tav>
                                        <p:tav>
                                          <p:val>
                                            <p:fltVal val="363.4978"/>
                                          </p:val>
                                        </p:tav>
                                        <p:tav>
                                          <p:val>
                                            <p:fltVal val="363.47061"/>
                                          </p:val>
                                        </p:tav>
                                        <p:tav>
                                          <p:val>
                                            <p:fltVal val="363.38339"/>
                                          </p:val>
                                        </p:tav>
                                        <p:tav>
                                          <p:val>
                                            <p:fltVal val="363.20349"/>
                                          </p:val>
                                        </p:tav>
                                        <p:tav>
                                          <p:val>
                                            <p:fltVal val="362.8963"/>
                                          </p:val>
                                        </p:tav>
                                        <p:tav>
                                          <p:val>
                                            <p:fltVal val="362.4227"/>
                                          </p:val>
                                        </p:tav>
                                        <p:tav>
                                          <p:val>
                                            <p:fltVal val="361.7569"/>
                                          </p:val>
                                        </p:tav>
                                        <p:tav>
                                          <p:val>
                                            <p:fltVal val="361.0874"/>
                                          </p:val>
                                        </p:tav>
                                        <p:tav>
                                          <p:val>
                                            <p:fltVal val="360.6105"/>
                                          </p:val>
                                        </p:tav>
                                        <p:tav>
                                          <p:val>
                                            <p:fltVal val="360.30069"/>
                                          </p:val>
                                        </p:tav>
                                        <p:tav>
                                          <p:val>
                                            <p:fltVal val="360.1188"/>
                                          </p:val>
                                        </p:tav>
                                        <p:tav>
                                          <p:val>
                                            <p:fltVal val="360.03021"/>
                                          </p:val>
                                        </p:tav>
                                        <p:tav>
                                          <p:val>
                                            <p:fltVal val="360.00229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"/>
                                          </p:val>
                                        </p:tav>
                                        <p:tav tm="6660">
                                          <p:val>
                                            <p:fltVal val="-10E-5"/>
                                          </p:val>
                                        </p:tav>
                                        <p:tav tm="9990">
                                          <p:val>
                                            <p:fltVal val="-0.0004"/>
                                          </p:val>
                                        </p:tav>
                                        <p:tav tm="13320">
                                          <p:val>
                                            <p:fltVal val="-0.0011"/>
                                          </p:val>
                                        </p:tav>
                                        <p:tav tm="16650">
                                          <p:val>
                                            <p:fltVal val="-0.0021"/>
                                          </p:val>
                                        </p:tav>
                                        <p:tav tm="19970">
                                          <p:val>
                                            <p:fltVal val="-0.0037"/>
                                          </p:val>
                                        </p:tav>
                                        <p:tav tm="23290">
                                          <p:val>
                                            <p:fltVal val="-0.0059"/>
                                          </p:val>
                                        </p:tav>
                                        <p:tav tm="26620">
                                          <p:val>
                                            <p:fltVal val="-0.0088"/>
                                          </p:val>
                                        </p:tav>
                                        <p:tav tm="29950">
                                          <p:val>
                                            <p:fltVal val="-0.0125"/>
                                          </p:val>
                                        </p:tav>
                                        <p:tav tm="33280">
                                          <p:val>
                                            <p:fltVal val="-0.0162"/>
                                          </p:val>
                                        </p:tav>
                                        <p:tav tm="36610">
                                          <p:val>
                                            <p:fltVal val="-0.0191"/>
                                          </p:val>
                                        </p:tav>
                                        <p:tav tm="39940">
                                          <p:val>
                                            <p:fltVal val="-0.0213"/>
                                          </p:val>
                                        </p:tav>
                                        <p:tav tm="43270">
                                          <p:val>
                                            <p:fltVal val="-0.0228"/>
                                          </p:val>
                                        </p:tav>
                                        <p:tav tm="46600">
                                          <p:val>
                                            <p:fltVal val="-0.0239"/>
                                          </p:val>
                                        </p:tav>
                                        <p:tav tm="49930">
                                          <p:val>
                                            <p:fltVal val="-0.0245"/>
                                          </p:val>
                                        </p:tav>
                                        <p:tav tm="53250">
                                          <p:val>
                                            <p:fltVal val="-0.0248"/>
                                          </p:val>
                                        </p:tav>
                                        <p:tav tm="56580">
                                          <p:val>
                                            <p:fltVal val="-0.0249"/>
                                          </p:val>
                                        </p:tav>
                                        <p:tav tm="59900">
                                          <p:val>
                                            <p:fltVal val="-0.0249"/>
                                          </p:val>
                                        </p:tav>
                                        <p:tav tm="63220">
                                          <p:val>
                                            <p:fltVal val="-0.0248"/>
                                          </p:val>
                                        </p:tav>
                                        <p:tav tm="66540">
                                          <p:val>
                                            <p:fltVal val="-0.0241"/>
                                          </p:val>
                                        </p:tav>
                                        <p:tav tm="69870">
                                          <p:val>
                                            <p:fltVal val="-0.022"/>
                                          </p:val>
                                        </p:tav>
                                        <p:tav tm="73190">
                                          <p:val>
                                            <p:fltVal val="-0.0179"/>
                                          </p:val>
                                        </p:tav>
                                        <p:tav tm="76510">
                                          <p:val>
                                            <p:fltVal val="-0.0113"/>
                                          </p:val>
                                        </p:tav>
                                        <p:tav tm="79830">
                                          <p:val>
                                            <p:fltVal val="-0.0013"/>
                                          </p:val>
                                        </p:tav>
                                        <p:tav tm="83160">
                                          <p:val>
                                            <p:fltVal val="0.0124"/>
                                          </p:val>
                                        </p:tav>
                                        <p:tav tm="86480">
                                          <p:val>
                                            <p:fltVal val="0.0309"/>
                                          </p:val>
                                        </p:tav>
                                        <p:tav tm="89800">
                                          <p:val>
                                            <p:fltVal val="0.0546"/>
                                          </p:val>
                                        </p:tav>
                                        <p:tav tm="93120">
                                          <p:val>
                                            <p:fltVal val="0.0842"/>
                                          </p:val>
                                        </p:tav>
                                        <p:tav tm="96450">
                                          <p:val>
                                            <p:fltVal val="0.1204"/>
                                          </p:val>
                                        </p:tav>
                                        <p:tav tm="100000">
                                          <p:val>
                                            <p:fltVal val="0.1634"/>
                                          </p:val>
                                        </p:tav>
                                        <p:tav>
                                          <p:val>
                                            <p:fltVal val="0.2145"/>
                                          </p:val>
                                        </p:tav>
                                        <p:tav>
                                          <p:val>
                                            <p:fltVal val="0.2711"/>
                                          </p:val>
                                        </p:tav>
                                        <p:tav>
                                          <p:val>
                                            <p:fltVal val="0.3207"/>
                                          </p:val>
                                        </p:tav>
                                        <p:tav>
                                          <p:val>
                                            <p:fltVal val="0.3625"/>
                                          </p:val>
                                        </p:tav>
                                        <p:tav>
                                          <p:val>
                                            <p:fltVal val="0.3973"/>
                                          </p:val>
                                        </p:tav>
                                        <p:tav>
                                          <p:val>
                                            <p:fltVal val="0.4256"/>
                                          </p:val>
                                        </p:tav>
                                        <p:tav>
                                          <p:val>
                                            <p:fltVal val="0.448"/>
                                          </p:val>
                                        </p:tav>
                                        <p:tav>
                                          <p:val>
                                            <p:fltVal val="0.4655"/>
                                          </p:val>
                                        </p:tav>
                                        <p:tav>
                                          <p:val>
                                            <p:fltVal val="0.4786"/>
                                          </p:val>
                                        </p:tav>
                                        <p:tav>
                                          <p:val>
                                            <p:fltVal val="0.4878"/>
                                          </p:val>
                                        </p:tav>
                                        <p:tav>
                                          <p:val>
                                            <p:fltVal val="0.4939"/>
                                          </p:val>
                                        </p:tav>
                                        <p:tav>
                                          <p:val>
                                            <p:fltVal val="0.4975"/>
                                          </p:val>
                                        </p:tav>
                                        <p:tav>
                                          <p:val>
                                            <p:fltVal val="0.4993"/>
                                          </p:val>
                                        </p:tav>
                                        <p:tav>
                                          <p:val>
                                            <p:fltVal val="0.4999"/>
                                          </p:val>
                                        </p:tav>
                                        <p:tav>
                                          <p:val>
                                            <p:fltVal val="0.4999"/>
                                          </p:val>
                                        </p:tav>
                                        <p:tav>
                                          <p:val>
                                            <p:fltVal val="0.4998"/>
                                          </p:val>
                                        </p:tav>
                                        <p:tav>
                                          <p:val>
                                            <p:fltVal val="0.4988"/>
                                          </p:val>
                                        </p:tav>
                                        <p:tav>
                                          <p:val>
                                            <p:fltVal val="0.4965"/>
                                          </p:val>
                                        </p:tav>
                                        <p:tav>
                                          <p:val>
                                            <p:fltVal val="0.4921"/>
                                          </p:val>
                                        </p:tav>
                                        <p:tav>
                                          <p:val>
                                            <p:fltVal val="0.485"/>
                                          </p:val>
                                        </p:tav>
                                        <p:tav>
                                          <p:val>
                                            <p:fltVal val="0.4746"/>
                                          </p:val>
                                        </p:tav>
                                        <p:tav>
                                          <p:val>
                                            <p:fltVal val="0.4603"/>
                                          </p:val>
                                        </p:tav>
                                        <p:tav>
                                          <p:val>
                                            <p:fltVal val="0.4411"/>
                                          </p:val>
                                        </p:tav>
                                        <p:tav>
                                          <p:val>
                                            <p:fltVal val="0.4169"/>
                                          </p:val>
                                        </p:tav>
                                        <p:tav>
                                          <p:val>
                                            <p:fltVal val="0.3868"/>
                                          </p:val>
                                        </p:tav>
                                        <p:tav>
                                          <p:val>
                                            <p:fltVal val="0.3499"/>
                                          </p:val>
                                        </p:tav>
                                        <p:tav>
                                          <p:val>
                                            <p:fltVal val="0.306"/>
                                          </p:val>
                                        </p:tav>
                                        <p:tav>
                                          <p:val>
                                            <p:fltVal val="0.2544"/>
                                          </p:val>
                                        </p:tav>
                                        <p:tav>
                                          <p:val>
                                            <p:fltVal val="0.1981"/>
                                          </p:val>
                                        </p:tav>
                                        <p:tav>
                                          <p:val>
                                            <p:fltVal val="0.1498"/>
                                          </p:val>
                                        </p:tav>
                                        <p:tav>
                                          <p:val>
                                            <p:fltVal val="0.1087"/>
                                          </p:val>
                                        </p:tav>
                                        <p:tav>
                                          <p:val>
                                            <p:fltVal val="0.0748"/>
                                          </p:val>
                                        </p:tav>
                                        <p:tav>
                                          <p:val>
                                            <p:fltVal val="0.0473"/>
                                          </p:val>
                                        </p:tav>
                                        <p:tav>
                                          <p:val>
                                            <p:fltVal val="0.0251"/>
                                          </p:val>
                                        </p:tav>
                                        <p:tav>
                                          <p:val>
                                            <p:fltVal val="0.0082"/>
                                          </p:val>
                                        </p:tav>
                                        <p:tav>
                                          <p:val>
                                            <p:fltVal val="-0.0044"/>
                                          </p:val>
                                        </p:tav>
                                        <p:tav>
                                          <p:val>
                                            <p:fltVal val="-0.0134"/>
                                          </p:val>
                                        </p:tav>
                                        <p:tav>
                                          <p:val>
                                            <p:fltVal val="-0.0192"/>
                                          </p:val>
                                        </p:tav>
                                        <p:tav>
                                          <p:val>
                                            <p:fltVal val="-0.0227"/>
                                          </p:val>
                                        </p:tav>
                                        <p:tav>
                                          <p:val>
                                            <p:fltVal val="-0.0244"/>
                                          </p:val>
                                        </p:tav>
                                        <p:tav>
                                          <p:val>
                                            <p:fltVal val="-0.0249"/>
                                          </p:val>
                                        </p:tav>
                                        <p:tav>
                                          <p:val>
                                            <p:fltVal val="-0.0249"/>
                                          </p:val>
                                        </p:tav>
                                        <p:tav>
                                          <p:val>
                                            <p:fltVal val="-0.0244"/>
                                          </p:val>
                                        </p:tav>
                                        <p:tav>
                                          <p:val>
                                            <p:fltVal val="-0.0219"/>
                                          </p:val>
                                        </p:tav>
                                        <p:tav>
                                          <p:val>
                                            <p:fltVal val="-0.0156"/>
                                          </p:val>
                                        </p:tav>
                                        <p:tav>
                                          <p:val>
                                            <p:fltVal val="-0.0039"/>
                                          </p:val>
                                        </p:tav>
                                        <p:tav>
                                          <p:val>
                                            <p:fltVal val="0.0104"/>
                                          </p:val>
                                        </p:tav>
                                        <p:tav>
                                          <p:val>
                                            <p:fltVal val="0.0192"/>
                                          </p:val>
                                        </p:tav>
                                        <p:tav>
                                          <p:val>
                                            <p:fltVal val="0.0235"/>
                                          </p:val>
                                        </p:tav>
                                        <p:tav>
                                          <p:val>
                                            <p:fltVal val="0.0248"/>
                                          </p:val>
                                        </p:tav>
                                        <p:tav>
                                          <p:val>
                                            <p:fltVal val="0.0249"/>
                                          </p:val>
                                        </p:tav>
                                        <p:tav>
                                          <p:val>
                                            <p:fltVal val="0.0247"/>
                                          </p:val>
                                        </p:tav>
                                        <p:tav>
                                          <p:val>
                                            <p:fltVal val="0.0234"/>
                                          </p:val>
                                        </p:tav>
                                        <p:tav>
                                          <p:val>
                                            <p:fltVal val="0.0202"/>
                                          </p:val>
                                        </p:tav>
                                        <p:tav>
                                          <p:val>
                                            <p:fltVal val="0.0143"/>
                                          </p:val>
                                        </p:tav>
                                        <p:tav>
                                          <p:val>
                                            <p:fltVal val="0.0071"/>
                                          </p:val>
                                        </p:tav>
                                        <p:tav>
                                          <p:val>
                                            <p:fltVal val="0.0027"/>
                                          </p:val>
                                        </p:tav>
                                        <p:tav>
                                          <p:val>
                                            <p:fltVal val="0.0007"/>
                                          </p:val>
                                        </p:tav>
                                        <p:tav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1"/>
                                          </p:val>
                                        </p:tav>
                                        <p:tav tm="6660">
                                          <p:val>
                                            <p:fltVal val="1.0002"/>
                                          </p:val>
                                        </p:tav>
                                        <p:tav tm="9990">
                                          <p:val>
                                            <p:fltVal val="1.0009"/>
                                          </p:val>
                                        </p:tav>
                                        <p:tav tm="13320">
                                          <p:val>
                                            <p:fltVal val="1.0023"/>
                                          </p:val>
                                        </p:tav>
                                        <p:tav tm="16650">
                                          <p:val>
                                            <p:fltVal val="1.0046"/>
                                          </p:val>
                                        </p:tav>
                                        <p:tav tm="19970">
                                          <p:val>
                                            <p:fltVal val="1.008"/>
                                          </p:val>
                                        </p:tav>
                                        <p:tav tm="23290">
                                          <p:val>
                                            <p:fltVal val="1.0127"/>
                                          </p:val>
                                        </p:tav>
                                        <p:tav tm="26620">
                                          <p:val>
                                            <p:fltVal val="1.019"/>
                                          </p:val>
                                        </p:tav>
                                        <p:tav tm="29950">
                                          <p:val>
                                            <p:fltVal val="1.0271"/>
                                          </p:val>
                                        </p:tav>
                                        <p:tav tm="33280">
                                          <p:val>
                                            <p:fltVal val="1.0351"/>
                                          </p:val>
                                        </p:tav>
                                        <p:tav tm="36610">
                                          <p:val>
                                            <p:fltVal val="1.0414"/>
                                          </p:val>
                                        </p:tav>
                                        <p:tav tm="39940">
                                          <p:val>
                                            <p:fltVal val="1.046"/>
                                          </p:val>
                                        </p:tav>
                                        <p:tav tm="43270">
                                          <p:val>
                                            <p:fltVal val="1.0494"/>
                                          </p:val>
                                        </p:tav>
                                        <p:tav tm="46600">
                                          <p:val>
                                            <p:fltVal val="1.0516"/>
                                          </p:val>
                                        </p:tav>
                                        <p:tav tm="49930">
                                          <p:val>
                                            <p:fltVal val="1.053"/>
                                          </p:val>
                                        </p:tav>
                                        <p:tav tm="53250">
                                          <p:val>
                                            <p:fltVal val="1.0537"/>
                                          </p:val>
                                        </p:tav>
                                        <p:tav tm="56580">
                                          <p:val>
                                            <p:fltVal val="1.0539"/>
                                          </p:val>
                                        </p:tav>
                                        <p:tav tm="59900">
                                          <p:val>
                                            <p:fltVal val="1.054"/>
                                          </p:val>
                                        </p:tav>
                                        <p:tav tm="63220">
                                          <p:val>
                                            <p:fltVal val="1.0536"/>
                                          </p:val>
                                        </p:tav>
                                        <p:tav tm="66540">
                                          <p:val>
                                            <p:fltVal val="1.0515"/>
                                          </p:val>
                                        </p:tav>
                                        <p:tav tm="69870">
                                          <p:val>
                                            <p:fltVal val="1.0457"/>
                                          </p:val>
                                        </p:tav>
                                        <p:tav tm="73190">
                                          <p:val>
                                            <p:fltVal val="1.0344"/>
                                          </p:val>
                                        </p:tav>
                                        <p:tav tm="76510">
                                          <p:val>
                                            <p:fltVal val="1.0183"/>
                                          </p:val>
                                        </p:tav>
                                        <p:tav tm="79830">
                                          <p:val>
                                            <p:fltVal val="1.0076"/>
                                          </p:val>
                                        </p:tav>
                                        <p:tav tm="83160">
                                          <p:val>
                                            <p:fltVal val="1.0021"/>
                                          </p:val>
                                        </p:tav>
                                        <p:tav tm="86480">
                                          <p:val>
                                            <p:fltVal val="1.0002"/>
                                          </p:val>
                                        </p:tav>
                                        <p:tav tm="89800">
                                          <p:val>
                                            <p:fltVal val="1"/>
                                          </p:val>
                                        </p:tav>
                                        <p:tav tm="93120">
                                          <p:val>
                                            <p:fltVal val="1"/>
                                          </p:val>
                                        </p:tav>
                                        <p:tav tm="9645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.0006"/>
                                          </p:val>
                                        </p:tav>
                                        <p:tav>
                                          <p:val>
                                            <p:fltVal val="1.0024"/>
                                          </p:val>
                                        </p:tav>
                                        <p:tav>
                                          <p:val>
                                            <p:fltVal val="1.006"/>
                                          </p:val>
                                        </p:tav>
                                        <p:tav>
                                          <p:val>
                                            <p:fltVal val="1.0121"/>
                                          </p:val>
                                        </p:tav>
                                        <p:tav>
                                          <p:val>
                                            <p:fltVal val="1.0213"/>
                                          </p:val>
                                        </p:tav>
                                        <p:tav>
                                          <p:val>
                                            <p:fltVal val="1.0331"/>
                                          </p:val>
                                        </p:tav>
                                        <p:tav>
                                          <p:val>
                                            <p:fltVal val="1.0422"/>
                                          </p:val>
                                        </p:tav>
                                        <p:tav>
                                          <p:val>
                                            <p:fltVal val="1.0482"/>
                                          </p:val>
                                        </p:tav>
                                        <p:tav>
                                          <p:val>
                                            <p:fltVal val="1.0516"/>
                                          </p:val>
                                        </p:tav>
                                        <p:tav>
                                          <p:val>
                                            <p:fltVal val="1.0534"/>
                                          </p:val>
                                        </p:tav>
                                        <p:tav>
                                          <p:val>
                                            <p:fltVal val="1.0539"/>
                                          </p:val>
                                        </p:tav>
                                        <p:tav>
                                          <p:val>
                                            <p:fltVal val="1.0539"/>
                                          </p:val>
                                        </p:tav>
                                        <p:tav>
                                          <p:val>
                                            <p:fltVal val="1.0534"/>
                                          </p:val>
                                        </p:tav>
                                        <p:tav>
                                          <p:val>
                                            <p:fltVal val="1.0506"/>
                                          </p:val>
                                        </p:tav>
                                        <p:tav>
                                          <p:val>
                                            <p:fltVal val="1.0439"/>
                                          </p:val>
                                        </p:tav>
                                        <p:tav>
                                          <p:val>
                                            <p:fltVal val="1.0312"/>
                                          </p:val>
                                        </p:tav>
                                        <p:tav>
                                          <p:val>
                                            <p:fltVal val="1.0156"/>
                                          </p:val>
                                        </p:tav>
                                        <p:tav>
                                          <p:val>
                                            <p:fltVal val="1.0061"/>
                                          </p:val>
                                        </p:tav>
                                        <p:tav>
                                          <p:val>
                                            <p:fltVal val="1.0015"/>
                                          </p:val>
                                        </p:tav>
                                        <p:tav>
                                          <p:val>
                                            <p:fltVal val="1.000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999"/>
                                          </p:val>
                                        </p:tav>
                                        <p:tav tm="6660">
                                          <p:val>
                                            <p:fltVal val="0.9994"/>
                                          </p:val>
                                        </p:tav>
                                        <p:tav tm="9990">
                                          <p:val>
                                            <p:fltVal val="0.9981"/>
                                          </p:val>
                                        </p:tav>
                                        <p:tav tm="13320">
                                          <p:val>
                                            <p:fltVal val="0.9955"/>
                                          </p:val>
                                        </p:tav>
                                        <p:tav tm="16650">
                                          <p:val>
                                            <p:fltVal val="0.9913"/>
                                          </p:val>
                                        </p:tav>
                                        <p:tav tm="19970">
                                          <p:val>
                                            <p:fltVal val="0.985"/>
                                          </p:val>
                                        </p:tav>
                                        <p:tav tm="23290">
                                          <p:val>
                                            <p:fltVal val="0.9763"/>
                                          </p:val>
                                        </p:tav>
                                        <p:tav tm="26620">
                                          <p:val>
                                            <p:fltVal val="0.9646"/>
                                          </p:val>
                                        </p:tav>
                                        <p:tav tm="29950">
                                          <p:val>
                                            <p:fltVal val="0.9497"/>
                                          </p:val>
                                        </p:tav>
                                        <p:tav tm="33280">
                                          <p:val>
                                            <p:fltVal val="0.9348"/>
                                          </p:val>
                                        </p:tav>
                                        <p:tav tm="36610">
                                          <p:val>
                                            <p:fltVal val="0.9232"/>
                                          </p:val>
                                        </p:tav>
                                        <p:tav tm="39940">
                                          <p:val>
                                            <p:fltVal val="0.9146"/>
                                          </p:val>
                                        </p:tav>
                                        <p:tav tm="43270">
                                          <p:val>
                                            <p:fltVal val="0.9084"/>
                                          </p:val>
                                        </p:tav>
                                        <p:tav tm="46600">
                                          <p:val>
                                            <p:fltVal val="0.9042"/>
                                          </p:val>
                                        </p:tav>
                                        <p:tav tm="49930">
                                          <p:val>
                                            <p:fltVal val="0.9017"/>
                                          </p:val>
                                        </p:tav>
                                        <p:tav tm="53250">
                                          <p:val>
                                            <p:fltVal val="0.9005"/>
                                          </p:val>
                                        </p:tav>
                                        <p:tav tm="56580">
                                          <p:val>
                                            <p:fltVal val="0.9"/>
                                          </p:val>
                                        </p:tav>
                                        <p:tav tm="59900">
                                          <p:val>
                                            <p:fltVal val="0.8999"/>
                                          </p:val>
                                        </p:tav>
                                        <p:tav tm="63220">
                                          <p:val>
                                            <p:fltVal val="0.9006"/>
                                          </p:val>
                                        </p:tav>
                                        <p:tav tm="66540">
                                          <p:val>
                                            <p:fltVal val="0.9046"/>
                                          </p:val>
                                        </p:tav>
                                        <p:tav tm="69870">
                                          <p:val>
                                            <p:fltVal val="0.9153"/>
                                          </p:val>
                                        </p:tav>
                                        <p:tav tm="73190">
                                          <p:val>
                                            <p:fltVal val="0.9362"/>
                                          </p:val>
                                        </p:tav>
                                        <p:tav tm="76510">
                                          <p:val>
                                            <p:fltVal val="0.9659"/>
                                          </p:val>
                                        </p:tav>
                                        <p:tav tm="79830">
                                          <p:val>
                                            <p:fltVal val="0.9858"/>
                                          </p:val>
                                        </p:tav>
                                        <p:tav tm="83160">
                                          <p:val>
                                            <p:fltVal val="0.9959"/>
                                          </p:val>
                                        </p:tav>
                                        <p:tav tm="86480">
                                          <p:val>
                                            <p:fltVal val="0.9995"/>
                                          </p:val>
                                        </p:tav>
                                        <p:tav tm="89800">
                                          <p:val>
                                            <p:fltVal val="1"/>
                                          </p:val>
                                        </p:tav>
                                        <p:tav tm="93120">
                                          <p:val>
                                            <p:fltVal val="1"/>
                                          </p:val>
                                        </p:tav>
                                        <p:tav tm="9645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0.9998"/>
                                          </p:val>
                                        </p:tav>
                                        <p:tav>
                                          <p:val>
                                            <p:fltVal val="0.9987"/>
                                          </p:val>
                                        </p:tav>
                                        <p:tav>
                                          <p:val>
                                            <p:fltVal val="0.9955"/>
                                          </p:val>
                                        </p:tav>
                                        <p:tav>
                                          <p:val>
                                            <p:fltVal val="0.9888"/>
                                          </p:val>
                                        </p:tav>
                                        <p:tav>
                                          <p:val>
                                            <p:fltVal val="0.9775"/>
                                          </p:val>
                                        </p:tav>
                                        <p:tav>
                                          <p:val>
                                            <p:fltVal val="0.9605"/>
                                          </p:val>
                                        </p:tav>
                                        <p:tav>
                                          <p:val>
                                            <p:fltVal val="0.9385"/>
                                          </p:val>
                                        </p:tav>
                                        <p:tav>
                                          <p:val>
                                            <p:fltVal val="0.9217"/>
                                          </p:val>
                                        </p:tav>
                                        <p:tav>
                                          <p:val>
                                            <p:fltVal val="0.9107"/>
                                          </p:val>
                                        </p:tav>
                                        <p:tav>
                                          <p:val>
                                            <p:fltVal val="0.9042"/>
                                          </p:val>
                                        </p:tav>
                                        <p:tav>
                                          <p:val>
                                            <p:fltVal val="0.901"/>
                                          </p:val>
                                        </p:tav>
                                        <p:tav>
                                          <p:val>
                                            <p:fltVal val="0.9"/>
                                          </p:val>
                                        </p:tav>
                                        <p:tav>
                                          <p:val>
                                            <p:fltVal val="0.9"/>
                                          </p:val>
                                        </p:tav>
                                        <p:tav>
                                          <p:val>
                                            <p:fltVal val="0.901"/>
                                          </p:val>
                                        </p:tav>
                                        <p:tav>
                                          <p:val>
                                            <p:fltVal val="0.9061"/>
                                          </p:val>
                                        </p:tav>
                                        <p:tav>
                                          <p:val>
                                            <p:fltVal val="0.9186"/>
                                          </p:val>
                                        </p:tav>
                                        <p:tav>
                                          <p:val>
                                            <p:fltVal val="0.942"/>
                                          </p:val>
                                        </p:tav>
                                        <p:tav>
                                          <p:val>
                                            <p:fltVal val="0.9709"/>
                                          </p:val>
                                        </p:tav>
                                        <p:tav>
                                          <p:val>
                                            <p:fltVal val="0.9885"/>
                                          </p:val>
                                        </p:tav>
                                        <p:tav>
                                          <p:val>
                                            <p:fltVal val="0.997"/>
                                          </p:val>
                                        </p:tav>
                                        <p:tav>
                                          <p:val>
                                            <p:fltVal val="0.9997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1"/>
                                          </p:val>
                                        </p:tav>
                                        <p:tav tm="6660">
                                          <p:val>
                                            <p:fltVal val="1.0002"/>
                                          </p:val>
                                        </p:tav>
                                        <p:tav tm="9990">
                                          <p:val>
                                            <p:fltVal val="1.0009"/>
                                          </p:val>
                                        </p:tav>
                                        <p:tav tm="13320">
                                          <p:val>
                                            <p:fltVal val="1.0023"/>
                                          </p:val>
                                        </p:tav>
                                        <p:tav tm="16650">
                                          <p:val>
                                            <p:fltVal val="1.0046"/>
                                          </p:val>
                                        </p:tav>
                                        <p:tav tm="19970">
                                          <p:val>
                                            <p:fltVal val="1.008"/>
                                          </p:val>
                                        </p:tav>
                                        <p:tav tm="23290">
                                          <p:val>
                                            <p:fltVal val="1.0127"/>
                                          </p:val>
                                        </p:tav>
                                        <p:tav tm="26620">
                                          <p:val>
                                            <p:fltVal val="1.019"/>
                                          </p:val>
                                        </p:tav>
                                        <p:tav tm="29950">
                                          <p:val>
                                            <p:fltVal val="1.0271"/>
                                          </p:val>
                                        </p:tav>
                                        <p:tav tm="33280">
                                          <p:val>
                                            <p:fltVal val="1.0351"/>
                                          </p:val>
                                        </p:tav>
                                        <p:tav tm="36610">
                                          <p:val>
                                            <p:fltVal val="1.0414"/>
                                          </p:val>
                                        </p:tav>
                                        <p:tav tm="39940">
                                          <p:val>
                                            <p:fltVal val="1.046"/>
                                          </p:val>
                                        </p:tav>
                                        <p:tav tm="43270">
                                          <p:val>
                                            <p:fltVal val="1.0494"/>
                                          </p:val>
                                        </p:tav>
                                        <p:tav tm="46600">
                                          <p:val>
                                            <p:fltVal val="1.0516"/>
                                          </p:val>
                                        </p:tav>
                                        <p:tav tm="49930">
                                          <p:val>
                                            <p:fltVal val="1.053"/>
                                          </p:val>
                                        </p:tav>
                                        <p:tav tm="53250">
                                          <p:val>
                                            <p:fltVal val="1.0537"/>
                                          </p:val>
                                        </p:tav>
                                        <p:tav tm="56580">
                                          <p:val>
                                            <p:fltVal val="1.0539"/>
                                          </p:val>
                                        </p:tav>
                                        <p:tav tm="59900">
                                          <p:val>
                                            <p:fltVal val="1.054"/>
                                          </p:val>
                                        </p:tav>
                                        <p:tav tm="63220">
                                          <p:val>
                                            <p:fltVal val="1.0536"/>
                                          </p:val>
                                        </p:tav>
                                        <p:tav tm="66540">
                                          <p:val>
                                            <p:fltVal val="1.0515"/>
                                          </p:val>
                                        </p:tav>
                                        <p:tav tm="69870">
                                          <p:val>
                                            <p:fltVal val="1.0457"/>
                                          </p:val>
                                        </p:tav>
                                        <p:tav tm="73190">
                                          <p:val>
                                            <p:fltVal val="1.0344"/>
                                          </p:val>
                                        </p:tav>
                                        <p:tav tm="76510">
                                          <p:val>
                                            <p:fltVal val="1.0183"/>
                                          </p:val>
                                        </p:tav>
                                        <p:tav tm="79830">
                                          <p:val>
                                            <p:fltVal val="1.0076"/>
                                          </p:val>
                                        </p:tav>
                                        <p:tav tm="83160">
                                          <p:val>
                                            <p:fltVal val="1.0021"/>
                                          </p:val>
                                        </p:tav>
                                        <p:tav tm="86480">
                                          <p:val>
                                            <p:fltVal val="1.0002"/>
                                          </p:val>
                                        </p:tav>
                                        <p:tav tm="89800">
                                          <p:val>
                                            <p:fltVal val="1"/>
                                          </p:val>
                                        </p:tav>
                                        <p:tav tm="93120">
                                          <p:val>
                                            <p:fltVal val="1"/>
                                          </p:val>
                                        </p:tav>
                                        <p:tav tm="9645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.0006"/>
                                          </p:val>
                                        </p:tav>
                                        <p:tav>
                                          <p:val>
                                            <p:fltVal val="1.0024"/>
                                          </p:val>
                                        </p:tav>
                                        <p:tav>
                                          <p:val>
                                            <p:fltVal val="1.006"/>
                                          </p:val>
                                        </p:tav>
                                        <p:tav>
                                          <p:val>
                                            <p:fltVal val="1.0121"/>
                                          </p:val>
                                        </p:tav>
                                        <p:tav>
                                          <p:val>
                                            <p:fltVal val="1.0213"/>
                                          </p:val>
                                        </p:tav>
                                        <p:tav>
                                          <p:val>
                                            <p:fltVal val="1.0331"/>
                                          </p:val>
                                        </p:tav>
                                        <p:tav>
                                          <p:val>
                                            <p:fltVal val="1.0422"/>
                                          </p:val>
                                        </p:tav>
                                        <p:tav>
                                          <p:val>
                                            <p:fltVal val="1.0482"/>
                                          </p:val>
                                        </p:tav>
                                        <p:tav>
                                          <p:val>
                                            <p:fltVal val="1.0516"/>
                                          </p:val>
                                        </p:tav>
                                        <p:tav>
                                          <p:val>
                                            <p:fltVal val="1.0534"/>
                                          </p:val>
                                        </p:tav>
                                        <p:tav>
                                          <p:val>
                                            <p:fltVal val="1.0539"/>
                                          </p:val>
                                        </p:tav>
                                        <p:tav>
                                          <p:val>
                                            <p:fltVal val="1.0539"/>
                                          </p:val>
                                        </p:tav>
                                        <p:tav>
                                          <p:val>
                                            <p:fltVal val="1.0534"/>
                                          </p:val>
                                        </p:tav>
                                        <p:tav>
                                          <p:val>
                                            <p:fltVal val="1.0506"/>
                                          </p:val>
                                        </p:tav>
                                        <p:tav>
                                          <p:val>
                                            <p:fltVal val="1.0439"/>
                                          </p:val>
                                        </p:tav>
                                        <p:tav>
                                          <p:val>
                                            <p:fltVal val="1.0312"/>
                                          </p:val>
                                        </p:tav>
                                        <p:tav>
                                          <p:val>
                                            <p:fltVal val="1.0156"/>
                                          </p:val>
                                        </p:tav>
                                        <p:tav>
                                          <p:val>
                                            <p:fltVal val="1.0061"/>
                                          </p:val>
                                        </p:tav>
                                        <p:tav>
                                          <p:val>
                                            <p:fltVal val="1.0015"/>
                                          </p:val>
                                        </p:tav>
                                        <p:tav>
                                          <p:val>
                                            <p:fltVal val="1.000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5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-0.0012"/>
                                          </p:val>
                                        </p:tav>
                                        <p:tav tm="6660">
                                          <p:val>
                                            <p:fltVal val="-0.0098"/>
                                          </p:val>
                                        </p:tav>
                                        <p:tav tm="9990">
                                          <p:val>
                                            <p:fltVal val="-0.033"/>
                                          </p:val>
                                        </p:tav>
                                        <p:tav tm="13320">
                                          <p:val>
                                            <p:fltVal val="-0.0789"/>
                                          </p:val>
                                        </p:tav>
                                        <p:tav tm="16650">
                                          <p:val>
                                            <p:fltVal val="-0.1548"/>
                                          </p:val>
                                        </p:tav>
                                        <p:tav tm="19970">
                                          <p:val>
                                            <p:fltVal val="-0.267"/>
                                          </p:val>
                                        </p:tav>
                                        <p:tav tm="23290">
                                          <p:val>
                                            <p:fltVal val="-0.4235"/>
                                          </p:val>
                                        </p:tav>
                                        <p:tav tm="26620">
                                          <p:val>
                                            <p:fltVal val="-0.6337"/>
                                          </p:val>
                                        </p:tav>
                                        <p:tav tm="29950">
                                          <p:val>
                                            <p:fltVal val="-0.9013"/>
                                          </p:val>
                                        </p:tav>
                                        <p:tav tm="33280">
                                          <p:val>
                                            <p:fltVal val="-1.2353"/>
                                          </p:val>
                                        </p:tav>
                                        <p:tav tm="36610">
                                          <p:val>
                                            <p:fltVal val="-1.647"/>
                                          </p:val>
                                        </p:tav>
                                        <p:tav tm="39940">
                                          <p:val>
                                            <p:fltVal val="-2.0869"/>
                                          </p:val>
                                        </p:tav>
                                        <p:tav tm="43270">
                                          <p:val>
                                            <p:fltVal val="-2.4538"/>
                                          </p:val>
                                        </p:tav>
                                        <p:tav tm="46600">
                                          <p:val>
                                            <p:fltVal val="-2.7534"/>
                                          </p:val>
                                        </p:tav>
                                        <p:tav tm="49930">
                                          <p:val>
                                            <p:fltVal val="-2.9876"/>
                                          </p:val>
                                        </p:tav>
                                        <p:tav tm="53250">
                                          <p:val>
                                            <p:fltVal val="-3.1669"/>
                                          </p:val>
                                        </p:tav>
                                        <p:tav tm="56580">
                                          <p:val>
                                            <p:fltVal val="-3.2996"/>
                                          </p:val>
                                        </p:tav>
                                        <p:tav tm="59900">
                                          <p:val>
                                            <p:fltVal val="-3.3906"/>
                                          </p:val>
                                        </p:tav>
                                        <p:tav tm="63220">
                                          <p:val>
                                            <p:fltVal val="-3.4488"/>
                                          </p:val>
                                        </p:tav>
                                        <p:tav tm="66540">
                                          <p:val>
                                            <p:fltVal val="-3.4815"/>
                                          </p:val>
                                        </p:tav>
                                        <p:tav tm="69870">
                                          <p:val>
                                            <p:fltVal val="-3.4961"/>
                                          </p:val>
                                        </p:tav>
                                        <p:tav tm="73190">
                                          <p:val>
                                            <p:fltVal val="-3.4998"/>
                                          </p:val>
                                        </p:tav>
                                        <p:tav tm="76510">
                                          <p:val>
                                            <p:fltVal val="-3.0301"/>
                                          </p:val>
                                        </p:tav>
                                        <p:tav tm="79830">
                                          <p:val>
                                            <p:fltVal val="-0.9661"/>
                                          </p:val>
                                        </p:tav>
                                        <p:tav tm="83160">
                                          <p:val>
                                            <p:fltVal val="2.1525"/>
                                          </p:val>
                                        </p:tav>
                                        <p:tav tm="86480">
                                          <p:val>
                                            <p:fltVal val="6.1215"/>
                                          </p:val>
                                        </p:tav>
                                        <p:tav tm="89800">
                                          <p:val>
                                            <p:fltVal val="10.8322"/>
                                          </p:val>
                                        </p:tav>
                                        <p:tav tm="93120">
                                          <p:val>
                                            <p:fltVal val="16.2132"/>
                                          </p:val>
                                        </p:tav>
                                        <p:tav tm="96450">
                                          <p:val>
                                            <p:fltVal val="22.2128"/>
                                          </p:val>
                                        </p:tav>
                                        <p:tav tm="100000">
                                          <p:val>
                                            <p:fltVal val="28.7297"/>
                                          </p:val>
                                        </p:tav>
                                        <p:tav>
                                          <p:val>
                                            <p:fltVal val="35.8493"/>
                                          </p:val>
                                        </p:tav>
                                        <p:tav>
                                          <p:val>
                                            <p:fltVal val="43.4888"/>
                                          </p:val>
                                        </p:tav>
                                        <p:tav>
                                          <p:val>
                                            <p:fltVal val="51.6257"/>
                                          </p:val>
                                        </p:tav>
                                        <p:tav>
                                          <p:val>
                                            <p:fltVal val="60.2402"/>
                                          </p:val>
                                        </p:tav>
                                        <p:tav>
                                          <p:val>
                                            <p:fltVal val="69.3155"/>
                                          </p:val>
                                        </p:tav>
                                        <p:tav>
                                          <p:val>
                                            <p:fltVal val="78.8364"/>
                                          </p:val>
                                        </p:tav>
                                        <p:tav>
                                          <p:val>
                                            <p:fltVal val="88.6987"/>
                                          </p:val>
                                        </p:tav>
                                        <p:tav>
                                          <p:val>
                                            <p:fltVal val="99.0679"/>
                                          </p:val>
                                        </p:tav>
                                        <p:tav>
                                          <p:val>
                                            <p:fltVal val="109.8461"/>
                                          </p:val>
                                        </p:tav>
                                        <p:tav>
                                          <p:val>
                                            <p:fltVal val="121.0232"/>
                                          </p:val>
                                        </p:tav>
                                        <p:tav>
                                          <p:val>
                                            <p:fltVal val="132.5899"/>
                                          </p:val>
                                        </p:tav>
                                        <p:tav>
                                          <p:val>
                                            <p:fltVal val="144.5376"/>
                                          </p:val>
                                        </p:tav>
                                        <p:tav>
                                          <p:val>
                                            <p:fltVal val="156.85851"/>
                                          </p:val>
                                        </p:tav>
                                        <p:tav>
                                          <p:val>
                                            <p:fltVal val="169.43021"/>
                                          </p:val>
                                        </p:tav>
                                        <p:tav>
                                          <p:val>
                                            <p:fltVal val="182.34309"/>
                                          </p:val>
                                        </p:tav>
                                        <p:tav>
                                          <p:val>
                                            <p:fltVal val="195.1411"/>
                                          </p:val>
                                        </p:tav>
                                        <p:tav>
                                          <p:val>
                                            <p:fltVal val="207.6945"/>
                                          </p:val>
                                        </p:tav>
                                        <p:tav>
                                          <p:val>
                                            <p:fltVal val="219.77251"/>
                                          </p:val>
                                        </p:tav>
                                        <p:tav>
                                          <p:val>
                                            <p:fltVal val="231.4814"/>
                                          </p:val>
                                        </p:tav>
                                        <p:tav>
                                          <p:val>
                                            <p:fltVal val="242.91341"/>
                                          </p:val>
                                        </p:tav>
                                        <p:tav>
                                          <p:val>
                                            <p:fltVal val="253.8558"/>
                                          </p:val>
                                        </p:tav>
                                        <p:tav>
                                          <p:val>
                                            <p:fltVal val="264.40329"/>
                                          </p:val>
                                        </p:tav>
                                        <p:tav>
                                          <p:val>
                                            <p:fltVal val="274.63501"/>
                                          </p:val>
                                        </p:tav>
                                        <p:tav>
                                          <p:val>
                                            <p:fltVal val="284.35721"/>
                                          </p:val>
                                        </p:tav>
                                        <p:tav>
                                          <p:val>
                                            <p:fltVal val="293.6507"/>
                                          </p:val>
                                        </p:tav>
                                        <p:tav>
                                          <p:val>
                                            <p:fltVal val="302.57959"/>
                                          </p:val>
                                        </p:tav>
                                        <p:tav>
                                          <p:val>
                                            <p:fltVal val="310.96921"/>
                                          </p:val>
                                        </p:tav>
                                        <p:tav>
                                          <p:val>
                                            <p:fltVal val="318.88379"/>
                                          </p:val>
                                        </p:tav>
                                        <p:tav>
                                          <p:val>
                                            <p:fltVal val="326.36801"/>
                                          </p:val>
                                        </p:tav>
                                        <p:tav>
                                          <p:val>
                                            <p:fltVal val="333.26511"/>
                                          </p:val>
                                        </p:tav>
                                        <p:tav>
                                          <p:val>
                                            <p:fltVal val="339.6712"/>
                                          </p:val>
                                        </p:tav>
                                        <p:tav>
                                          <p:val>
                                            <p:fltVal val="345.43851"/>
                                          </p:val>
                                        </p:tav>
                                        <p:tav>
                                          <p:val>
                                            <p:fltVal val="350.58469"/>
                                          </p:val>
                                        </p:tav>
                                        <p:tav>
                                          <p:val>
                                            <p:fltVal val="355.09189"/>
                                          </p:val>
                                        </p:tav>
                                        <p:tav>
                                          <p:val>
                                            <p:fltVal val="358.80179"/>
                                          </p:val>
                                        </p:tav>
                                        <p:tav>
                                          <p:val>
                                            <p:fltVal val="361.63531"/>
                                          </p:val>
                                        </p:tav>
                                        <p:tav>
                                          <p:val>
                                            <p:fltVal val="363.345"/>
                                          </p:val>
                                        </p:tav>
                                        <p:tav>
                                          <p:val>
                                            <p:fltVal val="363.4978"/>
                                          </p:val>
                                        </p:tav>
                                        <p:tav>
                                          <p:val>
                                            <p:fltVal val="363.47061"/>
                                          </p:val>
                                        </p:tav>
                                        <p:tav>
                                          <p:val>
                                            <p:fltVal val="363.38339"/>
                                          </p:val>
                                        </p:tav>
                                        <p:tav>
                                          <p:val>
                                            <p:fltVal val="363.20349"/>
                                          </p:val>
                                        </p:tav>
                                        <p:tav>
                                          <p:val>
                                            <p:fltVal val="362.8963"/>
                                          </p:val>
                                        </p:tav>
                                        <p:tav>
                                          <p:val>
                                            <p:fltVal val="362.4227"/>
                                          </p:val>
                                        </p:tav>
                                        <p:tav>
                                          <p:val>
                                            <p:fltVal val="361.7569"/>
                                          </p:val>
                                        </p:tav>
                                        <p:tav>
                                          <p:val>
                                            <p:fltVal val="361.0874"/>
                                          </p:val>
                                        </p:tav>
                                        <p:tav>
                                          <p:val>
                                            <p:fltVal val="360.6105"/>
                                          </p:val>
                                        </p:tav>
                                        <p:tav>
                                          <p:val>
                                            <p:fltVal val="360.30069"/>
                                          </p:val>
                                        </p:tav>
                                        <p:tav>
                                          <p:val>
                                            <p:fltVal val="360.1188"/>
                                          </p:val>
                                        </p:tav>
                                        <p:tav>
                                          <p:val>
                                            <p:fltVal val="360.03021"/>
                                          </p:val>
                                        </p:tav>
                                        <p:tav>
                                          <p:val>
                                            <p:fltVal val="360.00229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  <p:tav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6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"/>
                                          </p:val>
                                        </p:tav>
                                        <p:tav tm="6660">
                                          <p:val>
                                            <p:fltVal val="-10E-5"/>
                                          </p:val>
                                        </p:tav>
                                        <p:tav tm="9990">
                                          <p:val>
                                            <p:fltVal val="-0.0004"/>
                                          </p:val>
                                        </p:tav>
                                        <p:tav tm="13320">
                                          <p:val>
                                            <p:fltVal val="-0.0011"/>
                                          </p:val>
                                        </p:tav>
                                        <p:tav tm="16650">
                                          <p:val>
                                            <p:fltVal val="-0.0021"/>
                                          </p:val>
                                        </p:tav>
                                        <p:tav tm="19970">
                                          <p:val>
                                            <p:fltVal val="-0.0037"/>
                                          </p:val>
                                        </p:tav>
                                        <p:tav tm="23290">
                                          <p:val>
                                            <p:fltVal val="-0.0059"/>
                                          </p:val>
                                        </p:tav>
                                        <p:tav tm="26620">
                                          <p:val>
                                            <p:fltVal val="-0.0088"/>
                                          </p:val>
                                        </p:tav>
                                        <p:tav tm="29950">
                                          <p:val>
                                            <p:fltVal val="-0.0125"/>
                                          </p:val>
                                        </p:tav>
                                        <p:tav tm="33280">
                                          <p:val>
                                            <p:fltVal val="-0.0162"/>
                                          </p:val>
                                        </p:tav>
                                        <p:tav tm="36610">
                                          <p:val>
                                            <p:fltVal val="-0.0191"/>
                                          </p:val>
                                        </p:tav>
                                        <p:tav tm="39940">
                                          <p:val>
                                            <p:fltVal val="-0.0213"/>
                                          </p:val>
                                        </p:tav>
                                        <p:tav tm="43270">
                                          <p:val>
                                            <p:fltVal val="-0.0228"/>
                                          </p:val>
                                        </p:tav>
                                        <p:tav tm="46600">
                                          <p:val>
                                            <p:fltVal val="-0.0239"/>
                                          </p:val>
                                        </p:tav>
                                        <p:tav tm="49930">
                                          <p:val>
                                            <p:fltVal val="-0.0245"/>
                                          </p:val>
                                        </p:tav>
                                        <p:tav tm="53250">
                                          <p:val>
                                            <p:fltVal val="-0.0248"/>
                                          </p:val>
                                        </p:tav>
                                        <p:tav tm="56580">
                                          <p:val>
                                            <p:fltVal val="-0.0249"/>
                                          </p:val>
                                        </p:tav>
                                        <p:tav tm="59900">
                                          <p:val>
                                            <p:fltVal val="-0.0249"/>
                                          </p:val>
                                        </p:tav>
                                        <p:tav tm="63220">
                                          <p:val>
                                            <p:fltVal val="-0.0248"/>
                                          </p:val>
                                        </p:tav>
                                        <p:tav tm="66540">
                                          <p:val>
                                            <p:fltVal val="-0.0241"/>
                                          </p:val>
                                        </p:tav>
                                        <p:tav tm="69870">
                                          <p:val>
                                            <p:fltVal val="-0.022"/>
                                          </p:val>
                                        </p:tav>
                                        <p:tav tm="73190">
                                          <p:val>
                                            <p:fltVal val="-0.0179"/>
                                          </p:val>
                                        </p:tav>
                                        <p:tav tm="76510">
                                          <p:val>
                                            <p:fltVal val="-0.0113"/>
                                          </p:val>
                                        </p:tav>
                                        <p:tav tm="79830">
                                          <p:val>
                                            <p:fltVal val="-0.0013"/>
                                          </p:val>
                                        </p:tav>
                                        <p:tav tm="83160">
                                          <p:val>
                                            <p:fltVal val="0.0124"/>
                                          </p:val>
                                        </p:tav>
                                        <p:tav tm="86480">
                                          <p:val>
                                            <p:fltVal val="0.0309"/>
                                          </p:val>
                                        </p:tav>
                                        <p:tav tm="89800">
                                          <p:val>
                                            <p:fltVal val="0.0546"/>
                                          </p:val>
                                        </p:tav>
                                        <p:tav tm="93120">
                                          <p:val>
                                            <p:fltVal val="0.0842"/>
                                          </p:val>
                                        </p:tav>
                                        <p:tav tm="96450">
                                          <p:val>
                                            <p:fltVal val="0.1204"/>
                                          </p:val>
                                        </p:tav>
                                        <p:tav tm="100000">
                                          <p:val>
                                            <p:fltVal val="0.1634"/>
                                          </p:val>
                                        </p:tav>
                                        <p:tav>
                                          <p:val>
                                            <p:fltVal val="0.2145"/>
                                          </p:val>
                                        </p:tav>
                                        <p:tav>
                                          <p:val>
                                            <p:fltVal val="0.2711"/>
                                          </p:val>
                                        </p:tav>
                                        <p:tav>
                                          <p:val>
                                            <p:fltVal val="0.3207"/>
                                          </p:val>
                                        </p:tav>
                                        <p:tav>
                                          <p:val>
                                            <p:fltVal val="0.3625"/>
                                          </p:val>
                                        </p:tav>
                                        <p:tav>
                                          <p:val>
                                            <p:fltVal val="0.3973"/>
                                          </p:val>
                                        </p:tav>
                                        <p:tav>
                                          <p:val>
                                            <p:fltVal val="0.4256"/>
                                          </p:val>
                                        </p:tav>
                                        <p:tav>
                                          <p:val>
                                            <p:fltVal val="0.448"/>
                                          </p:val>
                                        </p:tav>
                                        <p:tav>
                                          <p:val>
                                            <p:fltVal val="0.4655"/>
                                          </p:val>
                                        </p:tav>
                                        <p:tav>
                                          <p:val>
                                            <p:fltVal val="0.4786"/>
                                          </p:val>
                                        </p:tav>
                                        <p:tav>
                                          <p:val>
                                            <p:fltVal val="0.4878"/>
                                          </p:val>
                                        </p:tav>
                                        <p:tav>
                                          <p:val>
                                            <p:fltVal val="0.4939"/>
                                          </p:val>
                                        </p:tav>
                                        <p:tav>
                                          <p:val>
                                            <p:fltVal val="0.4975"/>
                                          </p:val>
                                        </p:tav>
                                        <p:tav>
                                          <p:val>
                                            <p:fltVal val="0.4993"/>
                                          </p:val>
                                        </p:tav>
                                        <p:tav>
                                          <p:val>
                                            <p:fltVal val="0.4999"/>
                                          </p:val>
                                        </p:tav>
                                        <p:tav>
                                          <p:val>
                                            <p:fltVal val="0.4999"/>
                                          </p:val>
                                        </p:tav>
                                        <p:tav>
                                          <p:val>
                                            <p:fltVal val="0.4998"/>
                                          </p:val>
                                        </p:tav>
                                        <p:tav>
                                          <p:val>
                                            <p:fltVal val="0.4988"/>
                                          </p:val>
                                        </p:tav>
                                        <p:tav>
                                          <p:val>
                                            <p:fltVal val="0.4965"/>
                                          </p:val>
                                        </p:tav>
                                        <p:tav>
                                          <p:val>
                                            <p:fltVal val="0.4921"/>
                                          </p:val>
                                        </p:tav>
                                        <p:tav>
                                          <p:val>
                                            <p:fltVal val="0.485"/>
                                          </p:val>
                                        </p:tav>
                                        <p:tav>
                                          <p:val>
                                            <p:fltVal val="0.4746"/>
                                          </p:val>
                                        </p:tav>
                                        <p:tav>
                                          <p:val>
                                            <p:fltVal val="0.4603"/>
                                          </p:val>
                                        </p:tav>
                                        <p:tav>
                                          <p:val>
                                            <p:fltVal val="0.4411"/>
                                          </p:val>
                                        </p:tav>
                                        <p:tav>
                                          <p:val>
                                            <p:fltVal val="0.4169"/>
                                          </p:val>
                                        </p:tav>
                                        <p:tav>
                                          <p:val>
                                            <p:fltVal val="0.3868"/>
                                          </p:val>
                                        </p:tav>
                                        <p:tav>
                                          <p:val>
                                            <p:fltVal val="0.3499"/>
                                          </p:val>
                                        </p:tav>
                                        <p:tav>
                                          <p:val>
                                            <p:fltVal val="0.306"/>
                                          </p:val>
                                        </p:tav>
                                        <p:tav>
                                          <p:val>
                                            <p:fltVal val="0.2544"/>
                                          </p:val>
                                        </p:tav>
                                        <p:tav>
                                          <p:val>
                                            <p:fltVal val="0.1981"/>
                                          </p:val>
                                        </p:tav>
                                        <p:tav>
                                          <p:val>
                                            <p:fltVal val="0.1498"/>
                                          </p:val>
                                        </p:tav>
                                        <p:tav>
                                          <p:val>
                                            <p:fltVal val="0.1087"/>
                                          </p:val>
                                        </p:tav>
                                        <p:tav>
                                          <p:val>
                                            <p:fltVal val="0.0748"/>
                                          </p:val>
                                        </p:tav>
                                        <p:tav>
                                          <p:val>
                                            <p:fltVal val="0.0473"/>
                                          </p:val>
                                        </p:tav>
                                        <p:tav>
                                          <p:val>
                                            <p:fltVal val="0.0251"/>
                                          </p:val>
                                        </p:tav>
                                        <p:tav>
                                          <p:val>
                                            <p:fltVal val="0.0082"/>
                                          </p:val>
                                        </p:tav>
                                        <p:tav>
                                          <p:val>
                                            <p:fltVal val="-0.0044"/>
                                          </p:val>
                                        </p:tav>
                                        <p:tav>
                                          <p:val>
                                            <p:fltVal val="-0.0134"/>
                                          </p:val>
                                        </p:tav>
                                        <p:tav>
                                          <p:val>
                                            <p:fltVal val="-0.0192"/>
                                          </p:val>
                                        </p:tav>
                                        <p:tav>
                                          <p:val>
                                            <p:fltVal val="-0.0227"/>
                                          </p:val>
                                        </p:tav>
                                        <p:tav>
                                          <p:val>
                                            <p:fltVal val="-0.0244"/>
                                          </p:val>
                                        </p:tav>
                                        <p:tav>
                                          <p:val>
                                            <p:fltVal val="-0.0249"/>
                                          </p:val>
                                        </p:tav>
                                        <p:tav>
                                          <p:val>
                                            <p:fltVal val="-0.0249"/>
                                          </p:val>
                                        </p:tav>
                                        <p:tav>
                                          <p:val>
                                            <p:fltVal val="-0.0244"/>
                                          </p:val>
                                        </p:tav>
                                        <p:tav>
                                          <p:val>
                                            <p:fltVal val="-0.0219"/>
                                          </p:val>
                                        </p:tav>
                                        <p:tav>
                                          <p:val>
                                            <p:fltVal val="-0.0156"/>
                                          </p:val>
                                        </p:tav>
                                        <p:tav>
                                          <p:val>
                                            <p:fltVal val="-0.0039"/>
                                          </p:val>
                                        </p:tav>
                                        <p:tav>
                                          <p:val>
                                            <p:fltVal val="0.0104"/>
                                          </p:val>
                                        </p:tav>
                                        <p:tav>
                                          <p:val>
                                            <p:fltVal val="0.0192"/>
                                          </p:val>
                                        </p:tav>
                                        <p:tav>
                                          <p:val>
                                            <p:fltVal val="0.0235"/>
                                          </p:val>
                                        </p:tav>
                                        <p:tav>
                                          <p:val>
                                            <p:fltVal val="0.0248"/>
                                          </p:val>
                                        </p:tav>
                                        <p:tav>
                                          <p:val>
                                            <p:fltVal val="0.0249"/>
                                          </p:val>
                                        </p:tav>
                                        <p:tav>
                                          <p:val>
                                            <p:fltVal val="0.0247"/>
                                          </p:val>
                                        </p:tav>
                                        <p:tav>
                                          <p:val>
                                            <p:fltVal val="0.0234"/>
                                          </p:val>
                                        </p:tav>
                                        <p:tav>
                                          <p:val>
                                            <p:fltVal val="0.0202"/>
                                          </p:val>
                                        </p:tav>
                                        <p:tav>
                                          <p:val>
                                            <p:fltVal val="0.0143"/>
                                          </p:val>
                                        </p:tav>
                                        <p:tav>
                                          <p:val>
                                            <p:fltVal val="0.0071"/>
                                          </p:val>
                                        </p:tav>
                                        <p:tav>
                                          <p:val>
                                            <p:fltVal val="0.0027"/>
                                          </p:val>
                                        </p:tav>
                                        <p:tav>
                                          <p:val>
                                            <p:fltVal val="0.0007"/>
                                          </p:val>
                                        </p:tav>
                                        <p:tav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6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1"/>
                                          </p:val>
                                        </p:tav>
                                        <p:tav tm="6660">
                                          <p:val>
                                            <p:fltVal val="1.0002"/>
                                          </p:val>
                                        </p:tav>
                                        <p:tav tm="9990">
                                          <p:val>
                                            <p:fltVal val="1.0009"/>
                                          </p:val>
                                        </p:tav>
                                        <p:tav tm="13320">
                                          <p:val>
                                            <p:fltVal val="1.0023"/>
                                          </p:val>
                                        </p:tav>
                                        <p:tav tm="16650">
                                          <p:val>
                                            <p:fltVal val="1.0046"/>
                                          </p:val>
                                        </p:tav>
                                        <p:tav tm="19970">
                                          <p:val>
                                            <p:fltVal val="1.008"/>
                                          </p:val>
                                        </p:tav>
                                        <p:tav tm="23290">
                                          <p:val>
                                            <p:fltVal val="1.0127"/>
                                          </p:val>
                                        </p:tav>
                                        <p:tav tm="26620">
                                          <p:val>
                                            <p:fltVal val="1.019"/>
                                          </p:val>
                                        </p:tav>
                                        <p:tav tm="29950">
                                          <p:val>
                                            <p:fltVal val="1.0271"/>
                                          </p:val>
                                        </p:tav>
                                        <p:tav tm="33280">
                                          <p:val>
                                            <p:fltVal val="1.0351"/>
                                          </p:val>
                                        </p:tav>
                                        <p:tav tm="36610">
                                          <p:val>
                                            <p:fltVal val="1.0414"/>
                                          </p:val>
                                        </p:tav>
                                        <p:tav tm="39940">
                                          <p:val>
                                            <p:fltVal val="1.046"/>
                                          </p:val>
                                        </p:tav>
                                        <p:tav tm="43270">
                                          <p:val>
                                            <p:fltVal val="1.0494"/>
                                          </p:val>
                                        </p:tav>
                                        <p:tav tm="46600">
                                          <p:val>
                                            <p:fltVal val="1.0516"/>
                                          </p:val>
                                        </p:tav>
                                        <p:tav tm="49930">
                                          <p:val>
                                            <p:fltVal val="1.053"/>
                                          </p:val>
                                        </p:tav>
                                        <p:tav tm="53250">
                                          <p:val>
                                            <p:fltVal val="1.0537"/>
                                          </p:val>
                                        </p:tav>
                                        <p:tav tm="56580">
                                          <p:val>
                                            <p:fltVal val="1.0539"/>
                                          </p:val>
                                        </p:tav>
                                        <p:tav tm="59900">
                                          <p:val>
                                            <p:fltVal val="1.054"/>
                                          </p:val>
                                        </p:tav>
                                        <p:tav tm="63220">
                                          <p:val>
                                            <p:fltVal val="1.0536"/>
                                          </p:val>
                                        </p:tav>
                                        <p:tav tm="66540">
                                          <p:val>
                                            <p:fltVal val="1.0515"/>
                                          </p:val>
                                        </p:tav>
                                        <p:tav tm="69870">
                                          <p:val>
                                            <p:fltVal val="1.0457"/>
                                          </p:val>
                                        </p:tav>
                                        <p:tav tm="73190">
                                          <p:val>
                                            <p:fltVal val="1.0344"/>
                                          </p:val>
                                        </p:tav>
                                        <p:tav tm="76510">
                                          <p:val>
                                            <p:fltVal val="1.0183"/>
                                          </p:val>
                                        </p:tav>
                                        <p:tav tm="79830">
                                          <p:val>
                                            <p:fltVal val="1.0076"/>
                                          </p:val>
                                        </p:tav>
                                        <p:tav tm="83160">
                                          <p:val>
                                            <p:fltVal val="1.0021"/>
                                          </p:val>
                                        </p:tav>
                                        <p:tav tm="86480">
                                          <p:val>
                                            <p:fltVal val="1.0002"/>
                                          </p:val>
                                        </p:tav>
                                        <p:tav tm="89800">
                                          <p:val>
                                            <p:fltVal val="1"/>
                                          </p:val>
                                        </p:tav>
                                        <p:tav tm="93120">
                                          <p:val>
                                            <p:fltVal val="1"/>
                                          </p:val>
                                        </p:tav>
                                        <p:tav tm="9645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.0006"/>
                                          </p:val>
                                        </p:tav>
                                        <p:tav>
                                          <p:val>
                                            <p:fltVal val="1.0024"/>
                                          </p:val>
                                        </p:tav>
                                        <p:tav>
                                          <p:val>
                                            <p:fltVal val="1.006"/>
                                          </p:val>
                                        </p:tav>
                                        <p:tav>
                                          <p:val>
                                            <p:fltVal val="1.0121"/>
                                          </p:val>
                                        </p:tav>
                                        <p:tav>
                                          <p:val>
                                            <p:fltVal val="1.0213"/>
                                          </p:val>
                                        </p:tav>
                                        <p:tav>
                                          <p:val>
                                            <p:fltVal val="1.0331"/>
                                          </p:val>
                                        </p:tav>
                                        <p:tav>
                                          <p:val>
                                            <p:fltVal val="1.0422"/>
                                          </p:val>
                                        </p:tav>
                                        <p:tav>
                                          <p:val>
                                            <p:fltVal val="1.0482"/>
                                          </p:val>
                                        </p:tav>
                                        <p:tav>
                                          <p:val>
                                            <p:fltVal val="1.0516"/>
                                          </p:val>
                                        </p:tav>
                                        <p:tav>
                                          <p:val>
                                            <p:fltVal val="1.0534"/>
                                          </p:val>
                                        </p:tav>
                                        <p:tav>
                                          <p:val>
                                            <p:fltVal val="1.0539"/>
                                          </p:val>
                                        </p:tav>
                                        <p:tav>
                                          <p:val>
                                            <p:fltVal val="1.0539"/>
                                          </p:val>
                                        </p:tav>
                                        <p:tav>
                                          <p:val>
                                            <p:fltVal val="1.0534"/>
                                          </p:val>
                                        </p:tav>
                                        <p:tav>
                                          <p:val>
                                            <p:fltVal val="1.0506"/>
                                          </p:val>
                                        </p:tav>
                                        <p:tav>
                                          <p:val>
                                            <p:fltVal val="1.0439"/>
                                          </p:val>
                                        </p:tav>
                                        <p:tav>
                                          <p:val>
                                            <p:fltVal val="1.0312"/>
                                          </p:val>
                                        </p:tav>
                                        <p:tav>
                                          <p:val>
                                            <p:fltVal val="1.0156"/>
                                          </p:val>
                                        </p:tav>
                                        <p:tav>
                                          <p:val>
                                            <p:fltVal val="1.0061"/>
                                          </p:val>
                                        </p:tav>
                                        <p:tav>
                                          <p:val>
                                            <p:fltVal val="1.0015"/>
                                          </p:val>
                                        </p:tav>
                                        <p:tav>
                                          <p:val>
                                            <p:fltVal val="1.000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6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999"/>
                                          </p:val>
                                        </p:tav>
                                        <p:tav tm="6660">
                                          <p:val>
                                            <p:fltVal val="0.9994"/>
                                          </p:val>
                                        </p:tav>
                                        <p:tav tm="9990">
                                          <p:val>
                                            <p:fltVal val="0.9981"/>
                                          </p:val>
                                        </p:tav>
                                        <p:tav tm="13320">
                                          <p:val>
                                            <p:fltVal val="0.9955"/>
                                          </p:val>
                                        </p:tav>
                                        <p:tav tm="16650">
                                          <p:val>
                                            <p:fltVal val="0.9913"/>
                                          </p:val>
                                        </p:tav>
                                        <p:tav tm="19970">
                                          <p:val>
                                            <p:fltVal val="0.985"/>
                                          </p:val>
                                        </p:tav>
                                        <p:tav tm="23290">
                                          <p:val>
                                            <p:fltVal val="0.9763"/>
                                          </p:val>
                                        </p:tav>
                                        <p:tav tm="26620">
                                          <p:val>
                                            <p:fltVal val="0.9646"/>
                                          </p:val>
                                        </p:tav>
                                        <p:tav tm="29950">
                                          <p:val>
                                            <p:fltVal val="0.9497"/>
                                          </p:val>
                                        </p:tav>
                                        <p:tav tm="33280">
                                          <p:val>
                                            <p:fltVal val="0.9348"/>
                                          </p:val>
                                        </p:tav>
                                        <p:tav tm="36610">
                                          <p:val>
                                            <p:fltVal val="0.9232"/>
                                          </p:val>
                                        </p:tav>
                                        <p:tav tm="39940">
                                          <p:val>
                                            <p:fltVal val="0.9146"/>
                                          </p:val>
                                        </p:tav>
                                        <p:tav tm="43270">
                                          <p:val>
                                            <p:fltVal val="0.9084"/>
                                          </p:val>
                                        </p:tav>
                                        <p:tav tm="46600">
                                          <p:val>
                                            <p:fltVal val="0.9042"/>
                                          </p:val>
                                        </p:tav>
                                        <p:tav tm="49930">
                                          <p:val>
                                            <p:fltVal val="0.9017"/>
                                          </p:val>
                                        </p:tav>
                                        <p:tav tm="53250">
                                          <p:val>
                                            <p:fltVal val="0.9005"/>
                                          </p:val>
                                        </p:tav>
                                        <p:tav tm="56580">
                                          <p:val>
                                            <p:fltVal val="0.9"/>
                                          </p:val>
                                        </p:tav>
                                        <p:tav tm="59900">
                                          <p:val>
                                            <p:fltVal val="0.8999"/>
                                          </p:val>
                                        </p:tav>
                                        <p:tav tm="63220">
                                          <p:val>
                                            <p:fltVal val="0.9006"/>
                                          </p:val>
                                        </p:tav>
                                        <p:tav tm="66540">
                                          <p:val>
                                            <p:fltVal val="0.9046"/>
                                          </p:val>
                                        </p:tav>
                                        <p:tav tm="69870">
                                          <p:val>
                                            <p:fltVal val="0.9153"/>
                                          </p:val>
                                        </p:tav>
                                        <p:tav tm="73190">
                                          <p:val>
                                            <p:fltVal val="0.9362"/>
                                          </p:val>
                                        </p:tav>
                                        <p:tav tm="76510">
                                          <p:val>
                                            <p:fltVal val="0.9659"/>
                                          </p:val>
                                        </p:tav>
                                        <p:tav tm="79830">
                                          <p:val>
                                            <p:fltVal val="0.9858"/>
                                          </p:val>
                                        </p:tav>
                                        <p:tav tm="83160">
                                          <p:val>
                                            <p:fltVal val="0.9959"/>
                                          </p:val>
                                        </p:tav>
                                        <p:tav tm="86480">
                                          <p:val>
                                            <p:fltVal val="0.9995"/>
                                          </p:val>
                                        </p:tav>
                                        <p:tav tm="89800">
                                          <p:val>
                                            <p:fltVal val="1"/>
                                          </p:val>
                                        </p:tav>
                                        <p:tav tm="93120">
                                          <p:val>
                                            <p:fltVal val="1"/>
                                          </p:val>
                                        </p:tav>
                                        <p:tav tm="9645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0.9998"/>
                                          </p:val>
                                        </p:tav>
                                        <p:tav>
                                          <p:val>
                                            <p:fltVal val="0.9987"/>
                                          </p:val>
                                        </p:tav>
                                        <p:tav>
                                          <p:val>
                                            <p:fltVal val="0.9955"/>
                                          </p:val>
                                        </p:tav>
                                        <p:tav>
                                          <p:val>
                                            <p:fltVal val="0.9888"/>
                                          </p:val>
                                        </p:tav>
                                        <p:tav>
                                          <p:val>
                                            <p:fltVal val="0.9775"/>
                                          </p:val>
                                        </p:tav>
                                        <p:tav>
                                          <p:val>
                                            <p:fltVal val="0.9605"/>
                                          </p:val>
                                        </p:tav>
                                        <p:tav>
                                          <p:val>
                                            <p:fltVal val="0.9385"/>
                                          </p:val>
                                        </p:tav>
                                        <p:tav>
                                          <p:val>
                                            <p:fltVal val="0.9217"/>
                                          </p:val>
                                        </p:tav>
                                        <p:tav>
                                          <p:val>
                                            <p:fltVal val="0.9107"/>
                                          </p:val>
                                        </p:tav>
                                        <p:tav>
                                          <p:val>
                                            <p:fltVal val="0.9042"/>
                                          </p:val>
                                        </p:tav>
                                        <p:tav>
                                          <p:val>
                                            <p:fltVal val="0.901"/>
                                          </p:val>
                                        </p:tav>
                                        <p:tav>
                                          <p:val>
                                            <p:fltVal val="0.9"/>
                                          </p:val>
                                        </p:tav>
                                        <p:tav>
                                          <p:val>
                                            <p:fltVal val="0.9"/>
                                          </p:val>
                                        </p:tav>
                                        <p:tav>
                                          <p:val>
                                            <p:fltVal val="0.901"/>
                                          </p:val>
                                        </p:tav>
                                        <p:tav>
                                          <p:val>
                                            <p:fltVal val="0.9061"/>
                                          </p:val>
                                        </p:tav>
                                        <p:tav>
                                          <p:val>
                                            <p:fltVal val="0.9186"/>
                                          </p:val>
                                        </p:tav>
                                        <p:tav>
                                          <p:val>
                                            <p:fltVal val="0.942"/>
                                          </p:val>
                                        </p:tav>
                                        <p:tav>
                                          <p:val>
                                            <p:fltVal val="0.9709"/>
                                          </p:val>
                                        </p:tav>
                                        <p:tav>
                                          <p:val>
                                            <p:fltVal val="0.9885"/>
                                          </p:val>
                                        </p:tav>
                                        <p:tav>
                                          <p:val>
                                            <p:fltVal val="0.997"/>
                                          </p:val>
                                        </p:tav>
                                        <p:tav>
                                          <p:val>
                                            <p:fltVal val="0.9997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6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1"/>
                                          </p:val>
                                        </p:tav>
                                        <p:tav tm="6660">
                                          <p:val>
                                            <p:fltVal val="1.0002"/>
                                          </p:val>
                                        </p:tav>
                                        <p:tav tm="9990">
                                          <p:val>
                                            <p:fltVal val="1.0009"/>
                                          </p:val>
                                        </p:tav>
                                        <p:tav tm="13320">
                                          <p:val>
                                            <p:fltVal val="1.0023"/>
                                          </p:val>
                                        </p:tav>
                                        <p:tav tm="16650">
                                          <p:val>
                                            <p:fltVal val="1.0046"/>
                                          </p:val>
                                        </p:tav>
                                        <p:tav tm="19970">
                                          <p:val>
                                            <p:fltVal val="1.008"/>
                                          </p:val>
                                        </p:tav>
                                        <p:tav tm="23290">
                                          <p:val>
                                            <p:fltVal val="1.0127"/>
                                          </p:val>
                                        </p:tav>
                                        <p:tav tm="26620">
                                          <p:val>
                                            <p:fltVal val="1.019"/>
                                          </p:val>
                                        </p:tav>
                                        <p:tav tm="29950">
                                          <p:val>
                                            <p:fltVal val="1.0271"/>
                                          </p:val>
                                        </p:tav>
                                        <p:tav tm="33280">
                                          <p:val>
                                            <p:fltVal val="1.0351"/>
                                          </p:val>
                                        </p:tav>
                                        <p:tav tm="36610">
                                          <p:val>
                                            <p:fltVal val="1.0414"/>
                                          </p:val>
                                        </p:tav>
                                        <p:tav tm="39940">
                                          <p:val>
                                            <p:fltVal val="1.046"/>
                                          </p:val>
                                        </p:tav>
                                        <p:tav tm="43270">
                                          <p:val>
                                            <p:fltVal val="1.0494"/>
                                          </p:val>
                                        </p:tav>
                                        <p:tav tm="46600">
                                          <p:val>
                                            <p:fltVal val="1.0516"/>
                                          </p:val>
                                        </p:tav>
                                        <p:tav tm="49930">
                                          <p:val>
                                            <p:fltVal val="1.053"/>
                                          </p:val>
                                        </p:tav>
                                        <p:tav tm="53250">
                                          <p:val>
                                            <p:fltVal val="1.0537"/>
                                          </p:val>
                                        </p:tav>
                                        <p:tav tm="56580">
                                          <p:val>
                                            <p:fltVal val="1.0539"/>
                                          </p:val>
                                        </p:tav>
                                        <p:tav tm="59900">
                                          <p:val>
                                            <p:fltVal val="1.054"/>
                                          </p:val>
                                        </p:tav>
                                        <p:tav tm="63220">
                                          <p:val>
                                            <p:fltVal val="1.0536"/>
                                          </p:val>
                                        </p:tav>
                                        <p:tav tm="66540">
                                          <p:val>
                                            <p:fltVal val="1.0515"/>
                                          </p:val>
                                        </p:tav>
                                        <p:tav tm="69870">
                                          <p:val>
                                            <p:fltVal val="1.0457"/>
                                          </p:val>
                                        </p:tav>
                                        <p:tav tm="73190">
                                          <p:val>
                                            <p:fltVal val="1.0344"/>
                                          </p:val>
                                        </p:tav>
                                        <p:tav tm="76510">
                                          <p:val>
                                            <p:fltVal val="1.0183"/>
                                          </p:val>
                                        </p:tav>
                                        <p:tav tm="79830">
                                          <p:val>
                                            <p:fltVal val="1.0076"/>
                                          </p:val>
                                        </p:tav>
                                        <p:tav tm="83160">
                                          <p:val>
                                            <p:fltVal val="1.0021"/>
                                          </p:val>
                                        </p:tav>
                                        <p:tav tm="86480">
                                          <p:val>
                                            <p:fltVal val="1.0002"/>
                                          </p:val>
                                        </p:tav>
                                        <p:tav tm="89800">
                                          <p:val>
                                            <p:fltVal val="1"/>
                                          </p:val>
                                        </p:tav>
                                        <p:tav tm="93120">
                                          <p:val>
                                            <p:fltVal val="1"/>
                                          </p:val>
                                        </p:tav>
                                        <p:tav tm="9645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.0006"/>
                                          </p:val>
                                        </p:tav>
                                        <p:tav>
                                          <p:val>
                                            <p:fltVal val="1.0024"/>
                                          </p:val>
                                        </p:tav>
                                        <p:tav>
                                          <p:val>
                                            <p:fltVal val="1.006"/>
                                          </p:val>
                                        </p:tav>
                                        <p:tav>
                                          <p:val>
                                            <p:fltVal val="1.0121"/>
                                          </p:val>
                                        </p:tav>
                                        <p:tav>
                                          <p:val>
                                            <p:fltVal val="1.0213"/>
                                          </p:val>
                                        </p:tav>
                                        <p:tav>
                                          <p:val>
                                            <p:fltVal val="1.0331"/>
                                          </p:val>
                                        </p:tav>
                                        <p:tav>
                                          <p:val>
                                            <p:fltVal val="1.0422"/>
                                          </p:val>
                                        </p:tav>
                                        <p:tav>
                                          <p:val>
                                            <p:fltVal val="1.0482"/>
                                          </p:val>
                                        </p:tav>
                                        <p:tav>
                                          <p:val>
                                            <p:fltVal val="1.0516"/>
                                          </p:val>
                                        </p:tav>
                                        <p:tav>
                                          <p:val>
                                            <p:fltVal val="1.0534"/>
                                          </p:val>
                                        </p:tav>
                                        <p:tav>
                                          <p:val>
                                            <p:fltVal val="1.0539"/>
                                          </p:val>
                                        </p:tav>
                                        <p:tav>
                                          <p:val>
                                            <p:fltVal val="1.0539"/>
                                          </p:val>
                                        </p:tav>
                                        <p:tav>
                                          <p:val>
                                            <p:fltVal val="1.0534"/>
                                          </p:val>
                                        </p:tav>
                                        <p:tav>
                                          <p:val>
                                            <p:fltVal val="1.0506"/>
                                          </p:val>
                                        </p:tav>
                                        <p:tav>
                                          <p:val>
                                            <p:fltVal val="1.0439"/>
                                          </p:val>
                                        </p:tav>
                                        <p:tav>
                                          <p:val>
                                            <p:fltVal val="1.0312"/>
                                          </p:val>
                                        </p:tav>
                                        <p:tav>
                                          <p:val>
                                            <p:fltVal val="1.0156"/>
                                          </p:val>
                                        </p:tav>
                                        <p:tav>
                                          <p:val>
                                            <p:fltVal val="1.0061"/>
                                          </p:val>
                                        </p:tav>
                                        <p:tav>
                                          <p:val>
                                            <p:fltVal val="1.0015"/>
                                          </p:val>
                                        </p:tav>
                                        <p:tav>
                                          <p:val>
                                            <p:fltVal val="1.000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  <p:tav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8" grpId="0"/>
      <p:bldP spid="9" grpId="0"/>
      <p:bldP spid="10" grpId="0"/>
      <p:bldP spid="11" grpId="0"/>
      <p:bldP spid="17" grpId="0" animBg="1"/>
      <p:bldP spid="28" grpId="0" animBg="1"/>
      <p:bldP spid="37" grpId="0"/>
      <p:bldP spid="38" grpId="0"/>
      <p:bldP spid="41" grpId="0"/>
      <p:bldP spid="43" grpId="0"/>
      <p:bldP spid="44" grpId="0"/>
    </p:bldLst>
  </p:timing>
</p:sld>
</file>

<file path=ppt/theme/theme1.xml><?xml version="1.0" encoding="utf-8"?>
<a:theme xmlns:a="http://schemas.openxmlformats.org/drawingml/2006/main" name="SQLSatOslo 2016">
  <a:themeElements>
    <a:clrScheme name="PASS SQLSaturday">
      <a:dk1>
        <a:srgbClr val="101820"/>
      </a:dk1>
      <a:lt1>
        <a:srgbClr val="FFFFFF"/>
      </a:lt1>
      <a:dk2>
        <a:srgbClr val="414A54"/>
      </a:dk2>
      <a:lt2>
        <a:srgbClr val="F2F2F2"/>
      </a:lt2>
      <a:accent1>
        <a:srgbClr val="007A3E"/>
      </a:accent1>
      <a:accent2>
        <a:srgbClr val="00BF6F"/>
      </a:accent2>
      <a:accent3>
        <a:srgbClr val="2DCCD3"/>
      </a:accent3>
      <a:accent4>
        <a:srgbClr val="007377"/>
      </a:accent4>
      <a:accent5>
        <a:srgbClr val="6558B1"/>
      </a:accent5>
      <a:accent6>
        <a:srgbClr val="AF272F"/>
      </a:accent6>
      <a:hlink>
        <a:srgbClr val="00BF6F"/>
      </a:hlink>
      <a:folHlink>
        <a:srgbClr val="2DCCD3"/>
      </a:folHlink>
    </a:clrScheme>
    <a:fontScheme name="PASS SQLSaturda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anchor="ctr">
        <a:spAutoFit/>
      </a:bodyPr>
      <a:lstStyle>
        <a:defPPr algn="l">
          <a:defRPr sz="2400" dirty="0" smtClean="0">
            <a:solidFill>
              <a:schemeClr val="accent1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5257</TotalTime>
  <Words>1115</Words>
  <Application>Microsoft Office PowerPoint</Application>
  <PresentationFormat>Custom</PresentationFormat>
  <Paragraphs>197</Paragraphs>
  <Slides>23</Slides>
  <Notes>8</Notes>
  <HiddenSlides>3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8" baseType="lpstr">
      <vt:lpstr>MS Mincho</vt:lpstr>
      <vt:lpstr>Arial</vt:lpstr>
      <vt:lpstr>Calibri</vt:lpstr>
      <vt:lpstr>Calibri Light</vt:lpstr>
      <vt:lpstr>Geogrotesque</vt:lpstr>
      <vt:lpstr>Geogrotesque Medium</vt:lpstr>
      <vt:lpstr>Geogrotesque Regular</vt:lpstr>
      <vt:lpstr>Geogrotesque SemiBold</vt:lpstr>
      <vt:lpstr>Segoe UI</vt:lpstr>
      <vt:lpstr>Symbol</vt:lpstr>
      <vt:lpstr>Times New Roman</vt:lpstr>
      <vt:lpstr>Wingdings</vt:lpstr>
      <vt:lpstr>SQLSatOslo 2016</vt:lpstr>
      <vt:lpstr>Office Theme</vt:lpstr>
      <vt:lpstr>Image</vt:lpstr>
      <vt:lpstr>Availability Groups in 10 Min aka HADRON was a cooler name</vt:lpstr>
      <vt:lpstr>HADRON</vt:lpstr>
      <vt:lpstr>PowerPoint Presentation</vt:lpstr>
      <vt:lpstr>What else was going on in 2010?</vt:lpstr>
      <vt:lpstr>FCI’s and Mirroring </vt:lpstr>
      <vt:lpstr>Our HA Options Prior to SQL 2012</vt:lpstr>
      <vt:lpstr>Dream Featureset</vt:lpstr>
      <vt:lpstr>H.A.D.R.ON</vt:lpstr>
      <vt:lpstr>PowerPoint Presentation</vt:lpstr>
      <vt:lpstr>PowerPoint Presentation</vt:lpstr>
      <vt:lpstr>“AlwaysOn”</vt:lpstr>
      <vt:lpstr>NOT DAG </vt:lpstr>
      <vt:lpstr>Availability Groups Possibilities</vt:lpstr>
      <vt:lpstr>Clusterless Availability Groups</vt:lpstr>
      <vt:lpstr>Availability Groups Features</vt:lpstr>
      <vt:lpstr>Availability Groups Features</vt:lpstr>
      <vt:lpstr>Monitoring insight built-in</vt:lpstr>
      <vt:lpstr>Azure SQL Offerings</vt:lpstr>
      <vt:lpstr>Azure SQL Offerings</vt:lpstr>
      <vt:lpstr>PowerPoint Presentation</vt:lpstr>
      <vt:lpstr>PowerPoint Presentation</vt:lpstr>
      <vt:lpstr>PowerPoint Presentation</vt:lpstr>
      <vt:lpstr>PowerPoint Presentation</vt:lpstr>
    </vt:vector>
  </TitlesOfParts>
  <Company>Revealed Design,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William Assaf</cp:lastModifiedBy>
  <cp:revision>118</cp:revision>
  <dcterms:created xsi:type="dcterms:W3CDTF">2011-08-19T20:30:49Z</dcterms:created>
  <dcterms:modified xsi:type="dcterms:W3CDTF">2018-07-12T13:23:05Z</dcterms:modified>
</cp:coreProperties>
</file>